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02E31F-46D2-465B-98BF-45EE686DF9B9}" v="96" dt="2022-09-14T07:37:36.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4" d="100"/>
          <a:sy n="114" d="100"/>
        </p:scale>
        <p:origin x="246"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15/09/2022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15/09/2022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15/09/2022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15/09/2022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15/09/2022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15/09/2022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15/09/2022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ssofac-regioncentre.org/ateliers-visas-assofac" TargetMode="Externa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26" Type="http://schemas.openxmlformats.org/officeDocument/2006/relationships/image" Target="../media/image28.png"/><Relationship Id="rId39" Type="http://schemas.openxmlformats.org/officeDocument/2006/relationships/image" Target="../media/image41.png"/><Relationship Id="rId3" Type="http://schemas.openxmlformats.org/officeDocument/2006/relationships/image" Target="../media/image5.png"/><Relationship Id="rId21" Type="http://schemas.openxmlformats.org/officeDocument/2006/relationships/image" Target="../media/image23.png"/><Relationship Id="rId34" Type="http://schemas.openxmlformats.org/officeDocument/2006/relationships/image" Target="../media/image36.png"/><Relationship Id="rId42" Type="http://schemas.openxmlformats.org/officeDocument/2006/relationships/image" Target="../media/image44.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33" Type="http://schemas.openxmlformats.org/officeDocument/2006/relationships/image" Target="../media/image35.png"/><Relationship Id="rId38" Type="http://schemas.openxmlformats.org/officeDocument/2006/relationships/image" Target="../media/image40.png"/><Relationship Id="rId2" Type="http://schemas.openxmlformats.org/officeDocument/2006/relationships/image" Target="../media/image3.pn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png"/><Relationship Id="rId41" Type="http://schemas.openxmlformats.org/officeDocument/2006/relationships/image" Target="../media/image43.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image" Target="../media/image39.png"/><Relationship Id="rId40" Type="http://schemas.openxmlformats.org/officeDocument/2006/relationships/image" Target="../media/image42.png"/><Relationship Id="rId45" Type="http://schemas.openxmlformats.org/officeDocument/2006/relationships/image" Target="../media/image4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28" Type="http://schemas.openxmlformats.org/officeDocument/2006/relationships/image" Target="../media/image30.png"/><Relationship Id="rId36" Type="http://schemas.openxmlformats.org/officeDocument/2006/relationships/image" Target="../media/image38.png"/><Relationship Id="rId10" Type="http://schemas.openxmlformats.org/officeDocument/2006/relationships/image" Target="../media/image12.png"/><Relationship Id="rId19" Type="http://schemas.openxmlformats.org/officeDocument/2006/relationships/image" Target="../media/image21.png"/><Relationship Id="rId31" Type="http://schemas.openxmlformats.org/officeDocument/2006/relationships/image" Target="../media/image33.png"/><Relationship Id="rId44" Type="http://schemas.openxmlformats.org/officeDocument/2006/relationships/image" Target="../media/image45.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png"/><Relationship Id="rId30" Type="http://schemas.openxmlformats.org/officeDocument/2006/relationships/image" Target="../media/image32.png"/><Relationship Id="rId35" Type="http://schemas.openxmlformats.org/officeDocument/2006/relationships/image" Target="../media/image37.png"/><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34790F99-C881-47C9-B3DC-C959D4418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EED8D03E-F375-4E67-B932-FF9B007BB4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344152" y="387180"/>
            <a:ext cx="3850317" cy="6538623"/>
          </a:xfrm>
          <a:custGeom>
            <a:avLst/>
            <a:gdLst>
              <a:gd name="connsiteX0" fmla="*/ 0 w 3850317"/>
              <a:gd name="connsiteY0" fmla="*/ 0 h 5978116"/>
              <a:gd name="connsiteX1" fmla="*/ 3850317 w 3850317"/>
              <a:gd name="connsiteY1" fmla="*/ 0 h 5978116"/>
              <a:gd name="connsiteX2" fmla="*/ 3840373 w 3850317"/>
              <a:gd name="connsiteY2" fmla="*/ 258313 h 5978116"/>
              <a:gd name="connsiteX3" fmla="*/ 3755448 w 3850317"/>
              <a:gd name="connsiteY3" fmla="*/ 1537847 h 5978116"/>
              <a:gd name="connsiteX4" fmla="*/ 3150490 w 3850317"/>
              <a:gd name="connsiteY4" fmla="*/ 3989537 h 5978116"/>
              <a:gd name="connsiteX5" fmla="*/ 3089544 w 3850317"/>
              <a:gd name="connsiteY5" fmla="*/ 3606200 h 5978116"/>
              <a:gd name="connsiteX6" fmla="*/ 2922635 w 3850317"/>
              <a:gd name="connsiteY6" fmla="*/ 4519351 h 5978116"/>
              <a:gd name="connsiteX7" fmla="*/ 2904628 w 3850317"/>
              <a:gd name="connsiteY7" fmla="*/ 4466023 h 5978116"/>
              <a:gd name="connsiteX8" fmla="*/ 2825329 w 3850317"/>
              <a:gd name="connsiteY8" fmla="*/ 4562983 h 5978116"/>
              <a:gd name="connsiteX9" fmla="*/ 2695127 w 3850317"/>
              <a:gd name="connsiteY9" fmla="*/ 4973329 h 5978116"/>
              <a:gd name="connsiteX10" fmla="*/ 2501208 w 3850317"/>
              <a:gd name="connsiteY10" fmla="*/ 4457366 h 5978116"/>
              <a:gd name="connsiteX11" fmla="*/ 2209291 w 3850317"/>
              <a:gd name="connsiteY11" fmla="*/ 5028388 h 5978116"/>
              <a:gd name="connsiteX12" fmla="*/ 2135532 w 3850317"/>
              <a:gd name="connsiteY12" fmla="*/ 5321344 h 5978116"/>
              <a:gd name="connsiteX13" fmla="*/ 2009139 w 3850317"/>
              <a:gd name="connsiteY13" fmla="*/ 4714655 h 5978116"/>
              <a:gd name="connsiteX14" fmla="*/ 1918759 w 3850317"/>
              <a:gd name="connsiteY14" fmla="*/ 4486454 h 5978116"/>
              <a:gd name="connsiteX15" fmla="*/ 1800676 w 3850317"/>
              <a:gd name="connsiteY15" fmla="*/ 4608346 h 5978116"/>
              <a:gd name="connsiteX16" fmla="*/ 1614721 w 3850317"/>
              <a:gd name="connsiteY16" fmla="*/ 5319612 h 5978116"/>
              <a:gd name="connsiteX17" fmla="*/ 1530921 w 3850317"/>
              <a:gd name="connsiteY17" fmla="*/ 5433540 h 5978116"/>
              <a:gd name="connsiteX18" fmla="*/ 1569705 w 3850317"/>
              <a:gd name="connsiteY18" fmla="*/ 4803650 h 5978116"/>
              <a:gd name="connsiteX19" fmla="*/ 1517416 w 3850317"/>
              <a:gd name="connsiteY19" fmla="*/ 4640204 h 5978116"/>
              <a:gd name="connsiteX20" fmla="*/ 1425997 w 3850317"/>
              <a:gd name="connsiteY20" fmla="*/ 4800187 h 5978116"/>
              <a:gd name="connsiteX21" fmla="*/ 1348083 w 3850317"/>
              <a:gd name="connsiteY21" fmla="*/ 5363245 h 5978116"/>
              <a:gd name="connsiteX22" fmla="*/ 1200566 w 3850317"/>
              <a:gd name="connsiteY22" fmla="*/ 5526691 h 5978116"/>
              <a:gd name="connsiteX23" fmla="*/ 1027770 w 3850317"/>
              <a:gd name="connsiteY23" fmla="*/ 5803718 h 5978116"/>
              <a:gd name="connsiteX24" fmla="*/ 892373 w 3850317"/>
              <a:gd name="connsiteY24" fmla="*/ 5604950 h 5978116"/>
              <a:gd name="connsiteX25" fmla="*/ 681487 w 3850317"/>
              <a:gd name="connsiteY25" fmla="*/ 5914528 h 5978116"/>
              <a:gd name="connsiteX26" fmla="*/ 414155 w 3850317"/>
              <a:gd name="connsiteY26" fmla="*/ 5817569 h 5978116"/>
              <a:gd name="connsiteX27" fmla="*/ 360135 w 3850317"/>
              <a:gd name="connsiteY27" fmla="*/ 5287062 h 5978116"/>
              <a:gd name="connsiteX28" fmla="*/ 281875 w 3850317"/>
              <a:gd name="connsiteY28" fmla="*/ 4677256 h 5978116"/>
              <a:gd name="connsiteX29" fmla="*/ 237897 w 3850317"/>
              <a:gd name="connsiteY29" fmla="*/ 4207696 h 5978116"/>
              <a:gd name="connsiteX30" fmla="*/ 145093 w 3850317"/>
              <a:gd name="connsiteY30" fmla="*/ 3878379 h 5978116"/>
              <a:gd name="connsiteX31" fmla="*/ 72373 w 3850317"/>
              <a:gd name="connsiteY31" fmla="*/ 2447189 h 5978116"/>
              <a:gd name="connsiteX32" fmla="*/ 0 w 3850317"/>
              <a:gd name="connsiteY32" fmla="*/ 0 h 597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850317" h="5978116">
                <a:moveTo>
                  <a:pt x="0" y="0"/>
                </a:moveTo>
                <a:lnTo>
                  <a:pt x="3850317" y="0"/>
                </a:lnTo>
                <a:lnTo>
                  <a:pt x="3840373" y="258313"/>
                </a:lnTo>
                <a:cubicBezTo>
                  <a:pt x="3816350" y="852957"/>
                  <a:pt x="3786959" y="1372106"/>
                  <a:pt x="3755448" y="1537847"/>
                </a:cubicBezTo>
                <a:cubicBezTo>
                  <a:pt x="3300085" y="3936555"/>
                  <a:pt x="3150490" y="3989537"/>
                  <a:pt x="3150490" y="3989537"/>
                </a:cubicBezTo>
                <a:cubicBezTo>
                  <a:pt x="3150490" y="3989537"/>
                  <a:pt x="3124172" y="3732940"/>
                  <a:pt x="3089544" y="3606200"/>
                </a:cubicBezTo>
                <a:cubicBezTo>
                  <a:pt x="3082618" y="3784537"/>
                  <a:pt x="2946529" y="4491302"/>
                  <a:pt x="2922635" y="4519351"/>
                </a:cubicBezTo>
                <a:cubicBezTo>
                  <a:pt x="2916749" y="4502729"/>
                  <a:pt x="2910515" y="4484030"/>
                  <a:pt x="2904628" y="4466023"/>
                </a:cubicBezTo>
                <a:cubicBezTo>
                  <a:pt x="2884890" y="4501344"/>
                  <a:pt x="2859958" y="4534241"/>
                  <a:pt x="2825329" y="4562983"/>
                </a:cubicBezTo>
                <a:cubicBezTo>
                  <a:pt x="2706208" y="4662020"/>
                  <a:pt x="2743260" y="4833430"/>
                  <a:pt x="2695127" y="4973329"/>
                </a:cubicBezTo>
                <a:cubicBezTo>
                  <a:pt x="2446495" y="4877408"/>
                  <a:pt x="2545186" y="4641589"/>
                  <a:pt x="2501208" y="4457366"/>
                </a:cubicBezTo>
                <a:cubicBezTo>
                  <a:pt x="2341225" y="4936277"/>
                  <a:pt x="2267120" y="4837932"/>
                  <a:pt x="2209291" y="5028388"/>
                </a:cubicBezTo>
                <a:cubicBezTo>
                  <a:pt x="2137610" y="5264900"/>
                  <a:pt x="2135532" y="5321344"/>
                  <a:pt x="2135532" y="5321344"/>
                </a:cubicBezTo>
                <a:cubicBezTo>
                  <a:pt x="2004983" y="5137467"/>
                  <a:pt x="2054502" y="4933506"/>
                  <a:pt x="2009139" y="4714655"/>
                </a:cubicBezTo>
                <a:cubicBezTo>
                  <a:pt x="1956503" y="4642281"/>
                  <a:pt x="1932264" y="4565753"/>
                  <a:pt x="1918759" y="4486454"/>
                </a:cubicBezTo>
                <a:cubicBezTo>
                  <a:pt x="1889671" y="4439359"/>
                  <a:pt x="1848463" y="4656479"/>
                  <a:pt x="1800676" y="4608346"/>
                </a:cubicBezTo>
                <a:cubicBezTo>
                  <a:pt x="1760507" y="4832391"/>
                  <a:pt x="1681208" y="5047087"/>
                  <a:pt x="1614721" y="5319612"/>
                </a:cubicBezTo>
                <a:cubicBezTo>
                  <a:pt x="1580786" y="5457780"/>
                  <a:pt x="1530574" y="5446352"/>
                  <a:pt x="1530921" y="5433540"/>
                </a:cubicBezTo>
                <a:cubicBezTo>
                  <a:pt x="1532998" y="5109418"/>
                  <a:pt x="1600177" y="5128464"/>
                  <a:pt x="1569705" y="4803650"/>
                </a:cubicBezTo>
                <a:cubicBezTo>
                  <a:pt x="1566242" y="4746167"/>
                  <a:pt x="1596022" y="4651631"/>
                  <a:pt x="1517416" y="4640204"/>
                </a:cubicBezTo>
                <a:cubicBezTo>
                  <a:pt x="1415608" y="4628430"/>
                  <a:pt x="1436385" y="4747898"/>
                  <a:pt x="1425997" y="4800187"/>
                </a:cubicBezTo>
                <a:cubicBezTo>
                  <a:pt x="1389291" y="5009342"/>
                  <a:pt x="1370938" y="5149241"/>
                  <a:pt x="1348083" y="5363245"/>
                </a:cubicBezTo>
                <a:cubicBezTo>
                  <a:pt x="1336655" y="5453625"/>
                  <a:pt x="1352931" y="5563743"/>
                  <a:pt x="1200566" y="5526691"/>
                </a:cubicBezTo>
                <a:cubicBezTo>
                  <a:pt x="1051664" y="5551623"/>
                  <a:pt x="1099105" y="5719570"/>
                  <a:pt x="1027770" y="5803718"/>
                </a:cubicBezTo>
                <a:cubicBezTo>
                  <a:pt x="945009" y="5758701"/>
                  <a:pt x="1003184" y="5640964"/>
                  <a:pt x="892373" y="5604950"/>
                </a:cubicBezTo>
                <a:cubicBezTo>
                  <a:pt x="925963" y="5772552"/>
                  <a:pt x="680448" y="5747619"/>
                  <a:pt x="681487" y="5914528"/>
                </a:cubicBezTo>
                <a:cubicBezTo>
                  <a:pt x="534662" y="6049233"/>
                  <a:pt x="467137" y="5947425"/>
                  <a:pt x="414155" y="5817569"/>
                </a:cubicBezTo>
                <a:cubicBezTo>
                  <a:pt x="348015" y="5648929"/>
                  <a:pt x="370177" y="5468515"/>
                  <a:pt x="360135" y="5287062"/>
                </a:cubicBezTo>
                <a:cubicBezTo>
                  <a:pt x="338319" y="5059207"/>
                  <a:pt x="278758" y="4907881"/>
                  <a:pt x="281875" y="4677256"/>
                </a:cubicBezTo>
                <a:cubicBezTo>
                  <a:pt x="237204" y="4527316"/>
                  <a:pt x="250017" y="4367332"/>
                  <a:pt x="237897" y="4207696"/>
                </a:cubicBezTo>
                <a:cubicBezTo>
                  <a:pt x="210194" y="3969452"/>
                  <a:pt x="176258" y="4119047"/>
                  <a:pt x="145093" y="3878379"/>
                </a:cubicBezTo>
                <a:cubicBezTo>
                  <a:pt x="114274" y="3641175"/>
                  <a:pt x="72720" y="2448920"/>
                  <a:pt x="72373" y="2447189"/>
                </a:cubicBezTo>
                <a:cubicBezTo>
                  <a:pt x="72720" y="2447189"/>
                  <a:pt x="12120" y="1233809"/>
                  <a:pt x="0" y="0"/>
                </a:cubicBezTo>
                <a:close/>
              </a:path>
            </a:pathLst>
          </a:custGeom>
          <a:solidFill>
            <a:schemeClr val="bg2">
              <a:alpha val="50000"/>
            </a:schemeClr>
          </a:solidFill>
          <a:ln w="32707" cap="flat">
            <a:noFill/>
            <a:prstDash val="solid"/>
            <a:miter/>
          </a:ln>
        </p:spPr>
        <p:txBody>
          <a:bodyPr rtlCol="0" anchor="ctr"/>
          <a:lstStyle/>
          <a:p>
            <a:pPr defTabSz="457200"/>
            <a:endParaRPr lang="en-US"/>
          </a:p>
        </p:txBody>
      </p:sp>
      <p:sp>
        <p:nvSpPr>
          <p:cNvPr id="2" name="Titre 1"/>
          <p:cNvSpPr>
            <a:spLocks noGrp="1"/>
          </p:cNvSpPr>
          <p:nvPr>
            <p:ph type="ctrTitle"/>
          </p:nvPr>
        </p:nvSpPr>
        <p:spPr>
          <a:xfrm>
            <a:off x="506233" y="2218655"/>
            <a:ext cx="4343688" cy="3362995"/>
          </a:xfrm>
        </p:spPr>
        <p:txBody>
          <a:bodyPr>
            <a:normAutofit fontScale="90000"/>
          </a:bodyPr>
          <a:lstStyle/>
          <a:p>
            <a:pPr algn="l"/>
            <a:endParaRPr lang="fr-FR" sz="2700" dirty="0">
              <a:cs typeface="Calibri Light"/>
            </a:endParaRPr>
          </a:p>
          <a:p>
            <a:pPr algn="l"/>
            <a:r>
              <a:rPr lang="fr-FR" sz="2700" dirty="0">
                <a:ea typeface="+mj-lt"/>
                <a:cs typeface="+mj-lt"/>
              </a:rPr>
              <a:t>Centre de formation spécialisé en Sanitaire et Social, Services à la Personne, Savoirs de Base et Insertion Professionnelle. </a:t>
            </a:r>
            <a:endParaRPr lang="fr-FR" sz="2700" dirty="0">
              <a:cs typeface="Calibri Light"/>
            </a:endParaRPr>
          </a:p>
          <a:p>
            <a:pPr algn="l"/>
            <a:endParaRPr lang="fr-FR" sz="2700" dirty="0">
              <a:cs typeface="Calibri Light"/>
            </a:endParaRPr>
          </a:p>
          <a:p>
            <a:pPr algn="l"/>
            <a:r>
              <a:rPr lang="fr-FR" sz="2700" dirty="0">
                <a:ea typeface="+mj-lt"/>
                <a:cs typeface="+mj-lt"/>
              </a:rPr>
              <a:t>ASSOFAC s'impose depuis 50 ans comme un acteur attentif aux évolutions et attentes de ses apprenants. </a:t>
            </a:r>
            <a:br>
              <a:rPr lang="fr-FR" sz="1100" dirty="0">
                <a:ea typeface="+mj-lt"/>
                <a:cs typeface="+mj-lt"/>
              </a:rPr>
            </a:br>
            <a:endParaRPr lang="fr-FR" sz="1100" dirty="0">
              <a:cs typeface="Calibri Light"/>
            </a:endParaRPr>
          </a:p>
        </p:txBody>
      </p:sp>
      <p:pic>
        <p:nvPicPr>
          <p:cNvPr id="5" name="Image 4">
            <a:extLst>
              <a:ext uri="{FF2B5EF4-FFF2-40B4-BE49-F238E27FC236}">
                <a16:creationId xmlns:a16="http://schemas.microsoft.com/office/drawing/2014/main" id="{F075A3FA-8CCC-584E-2F77-DB40AEB578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1669" y="523854"/>
            <a:ext cx="4371155" cy="1402510"/>
          </a:xfrm>
          <a:prstGeom prst="rect">
            <a:avLst/>
          </a:prstGeom>
        </p:spPr>
      </p:pic>
      <p:pic>
        <p:nvPicPr>
          <p:cNvPr id="9" name="Image 8">
            <a:extLst>
              <a:ext uri="{FF2B5EF4-FFF2-40B4-BE49-F238E27FC236}">
                <a16:creationId xmlns:a16="http://schemas.microsoft.com/office/drawing/2014/main" id="{F7C3CAB4-D17B-BD11-19EC-3DF780FEC2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2434" y="2291997"/>
            <a:ext cx="1949625" cy="1949625"/>
          </a:xfrm>
          <a:prstGeom prst="rect">
            <a:avLst/>
          </a:prstGeom>
        </p:spPr>
      </p:pic>
      <p:pic>
        <p:nvPicPr>
          <p:cNvPr id="7" name="Image 6">
            <a:extLst>
              <a:ext uri="{FF2B5EF4-FFF2-40B4-BE49-F238E27FC236}">
                <a16:creationId xmlns:a16="http://schemas.microsoft.com/office/drawing/2014/main" id="{C1FC2AEB-FA1D-5D8B-1940-CC658B7A5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1669" y="4625518"/>
            <a:ext cx="4371155" cy="1365986"/>
          </a:xfrm>
          <a:prstGeom prst="rect">
            <a:avLst/>
          </a:prstGeom>
        </p:spPr>
      </p:pic>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F1A99051-310A-E538-2694-1D6A9B4D67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5" name="Image 4">
            <a:extLst>
              <a:ext uri="{FF2B5EF4-FFF2-40B4-BE49-F238E27FC236}">
                <a16:creationId xmlns:a16="http://schemas.microsoft.com/office/drawing/2014/main" id="{CEAB5CED-D251-C5FD-BA16-BA221D74A8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47EA20C9-48BB-814C-F023-50045795BE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008751BF-E0CF-EFF4-273B-A20719B6321F}"/>
              </a:ext>
            </a:extLst>
          </p:cNvPr>
          <p:cNvSpPr>
            <a:spLocks noGrp="1"/>
          </p:cNvSpPr>
          <p:nvPr>
            <p:ph idx="1"/>
          </p:nvPr>
        </p:nvSpPr>
        <p:spPr>
          <a:xfrm>
            <a:off x="5526156" y="887281"/>
            <a:ext cx="5827644" cy="5289681"/>
          </a:xfrm>
        </p:spPr>
        <p:txBody>
          <a:bodyPr vert="horz" lIns="91440" tIns="45720" rIns="91440" bIns="45720" rtlCol="0" anchor="t">
            <a:normAutofit lnSpcReduction="10000"/>
          </a:bodyPr>
          <a:lstStyle/>
          <a:p>
            <a:r>
              <a:rPr lang="fr-FR" dirty="0"/>
              <a:t>Les Ateliers thématiques </a:t>
            </a:r>
            <a:endParaRPr lang="fr-FR" dirty="0">
              <a:cs typeface="Calibri" panose="020F0502020204030204"/>
            </a:endParaRPr>
          </a:p>
          <a:p>
            <a:r>
              <a:rPr lang="fr-FR" dirty="0"/>
              <a:t>par l'ASSOFAC</a:t>
            </a:r>
            <a:endParaRPr lang="fr-FR" dirty="0">
              <a:cs typeface="Calibri"/>
            </a:endParaRPr>
          </a:p>
          <a:p>
            <a:r>
              <a:rPr lang="fr-FR" dirty="0"/>
              <a:t>Maîtriser son environnement de travail – Windows </a:t>
            </a:r>
            <a:br>
              <a:rPr lang="fr-FR" dirty="0"/>
            </a:br>
            <a:r>
              <a:rPr lang="fr-FR" dirty="0">
                <a:hlinkClick r:id="rId5">
                  <a:extLst>
                    <a:ext uri="{A12FA001-AC4F-418D-AE19-62706E023703}">
                      <ahyp:hlinkClr xmlns:ahyp="http://schemas.microsoft.com/office/drawing/2018/hyperlinkcolor" val="tx"/>
                    </a:ext>
                  </a:extLst>
                </a:hlinkClick>
              </a:rPr>
              <a:t>Optimiser son poste de travail - Pack Office</a:t>
            </a:r>
            <a:br>
              <a:rPr lang="fr-FR" dirty="0"/>
            </a:br>
            <a:r>
              <a:rPr lang="fr-FR" dirty="0">
                <a:hlinkClick r:id="rId5">
                  <a:extLst>
                    <a:ext uri="{A12FA001-AC4F-418D-AE19-62706E023703}">
                      <ahyp:hlinkClr xmlns:ahyp="http://schemas.microsoft.com/office/drawing/2018/hyperlinkcolor" val="tx"/>
                    </a:ext>
                  </a:extLst>
                </a:hlinkClick>
              </a:rPr>
              <a:t>Mettre en forme des documents complexes - Word</a:t>
            </a:r>
            <a:br>
              <a:rPr lang="fr-FR" dirty="0"/>
            </a:br>
            <a:r>
              <a:rPr lang="fr-FR" dirty="0">
                <a:hlinkClick r:id="rId5">
                  <a:extLst>
                    <a:ext uri="{A12FA001-AC4F-418D-AE19-62706E023703}">
                      <ahyp:hlinkClr xmlns:ahyp="http://schemas.microsoft.com/office/drawing/2018/hyperlinkcolor" val="tx"/>
                    </a:ext>
                  </a:extLst>
                </a:hlinkClick>
              </a:rPr>
              <a:t>Collaborer efficacement - Google</a:t>
            </a:r>
            <a:br>
              <a:rPr lang="fr-FR" dirty="0"/>
            </a:br>
            <a:r>
              <a:rPr lang="fr-FR" dirty="0">
                <a:hlinkClick r:id="rId5">
                  <a:extLst>
                    <a:ext uri="{A12FA001-AC4F-418D-AE19-62706E023703}">
                      <ahyp:hlinkClr xmlns:ahyp="http://schemas.microsoft.com/office/drawing/2018/hyperlinkcolor" val="tx"/>
                    </a:ext>
                  </a:extLst>
                </a:hlinkClick>
              </a:rPr>
              <a:t>Utiliser au mieux les réseaux sociaux</a:t>
            </a:r>
            <a:br>
              <a:rPr lang="fr-FR" dirty="0"/>
            </a:br>
            <a:r>
              <a:rPr lang="fr-FR" dirty="0">
                <a:hlinkClick r:id="rId5">
                  <a:extLst>
                    <a:ext uri="{A12FA001-AC4F-418D-AE19-62706E023703}">
                      <ahyp:hlinkClr xmlns:ahyp="http://schemas.microsoft.com/office/drawing/2018/hyperlinkcolor" val="tx"/>
                    </a:ext>
                  </a:extLst>
                </a:hlinkClick>
              </a:rPr>
              <a:t>Booster la qualité de ses écrits professionnels</a:t>
            </a:r>
            <a:br>
              <a:rPr lang="fr-FR" dirty="0"/>
            </a:br>
            <a:r>
              <a:rPr lang="fr-FR" dirty="0">
                <a:hlinkClick r:id="rId5">
                  <a:extLst>
                    <a:ext uri="{A12FA001-AC4F-418D-AE19-62706E023703}">
                      <ahyp:hlinkClr xmlns:ahyp="http://schemas.microsoft.com/office/drawing/2018/hyperlinkcolor" val="tx"/>
                    </a:ext>
                  </a:extLst>
                </a:hlinkClick>
              </a:rPr>
              <a:t>Développer les compétences clés - Le Code de la route</a:t>
            </a:r>
            <a:endParaRPr lang="fr-FR" dirty="0"/>
          </a:p>
          <a:p>
            <a:endParaRPr lang="fr-FR" sz="2000" dirty="0">
              <a:cs typeface="Calibri"/>
            </a:endParaRPr>
          </a:p>
        </p:txBody>
      </p:sp>
    </p:spTree>
    <p:extLst>
      <p:ext uri="{BB962C8B-B14F-4D97-AF65-F5344CB8AC3E}">
        <p14:creationId xmlns:p14="http://schemas.microsoft.com/office/powerpoint/2010/main" val="126430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6E282C83-C725-F714-DD9E-3D68788929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9" name="Image 8">
            <a:extLst>
              <a:ext uri="{FF2B5EF4-FFF2-40B4-BE49-F238E27FC236}">
                <a16:creationId xmlns:a16="http://schemas.microsoft.com/office/drawing/2014/main" id="{4811D2A0-33F7-DD4D-BFA8-178A3BBC40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6F50BBBB-6136-E26C-10BA-6644AED615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F070CC94-EA04-89B3-B81B-8D7A2029FFBA}"/>
              </a:ext>
            </a:extLst>
          </p:cNvPr>
          <p:cNvSpPr>
            <a:spLocks noGrp="1"/>
          </p:cNvSpPr>
          <p:nvPr>
            <p:ph idx="1"/>
          </p:nvPr>
        </p:nvSpPr>
        <p:spPr>
          <a:xfrm>
            <a:off x="5526156" y="887281"/>
            <a:ext cx="5827644" cy="5289681"/>
          </a:xfrm>
        </p:spPr>
        <p:txBody>
          <a:bodyPr vert="horz" lIns="91440" tIns="45720" rIns="91440" bIns="45720" rtlCol="0" anchor="t">
            <a:normAutofit fontScale="92500" lnSpcReduction="10000"/>
          </a:bodyPr>
          <a:lstStyle/>
          <a:p>
            <a:r>
              <a:rPr lang="fr-FR" dirty="0"/>
              <a:t>Maîtriser son environnement de travail - Windows </a:t>
            </a:r>
            <a:endParaRPr lang="fr-FR" dirty="0">
              <a:cs typeface="Calibri" panose="020F0502020204030204"/>
            </a:endParaRPr>
          </a:p>
          <a:p>
            <a:r>
              <a:rPr lang="fr-FR" dirty="0">
                <a:ea typeface="+mn-lt"/>
                <a:cs typeface="+mn-lt"/>
              </a:rPr>
              <a:t>Tout Public</a:t>
            </a:r>
            <a:endParaRPr lang="fr-FR" dirty="0"/>
          </a:p>
          <a:p>
            <a:r>
              <a:rPr lang="fr-FR" dirty="0">
                <a:ea typeface="+mn-lt"/>
                <a:cs typeface="+mn-lt"/>
              </a:rPr>
              <a:t>Se familiariser avec les fonctionnalités de Windows afin de mieux s'organiser </a:t>
            </a:r>
            <a:endParaRPr lang="fr-FR" dirty="0"/>
          </a:p>
          <a:p>
            <a:r>
              <a:rPr lang="fr-FR" dirty="0">
                <a:ea typeface="+mn-lt"/>
                <a:cs typeface="+mn-lt"/>
              </a:rPr>
              <a:t>Bourges</a:t>
            </a:r>
            <a:br>
              <a:rPr lang="fr-FR" dirty="0">
                <a:ea typeface="+mn-lt"/>
                <a:cs typeface="+mn-lt"/>
              </a:rPr>
            </a:br>
            <a:r>
              <a:rPr lang="fr-FR" dirty="0">
                <a:ea typeface="+mn-lt"/>
                <a:cs typeface="+mn-lt"/>
              </a:rPr>
              <a:t>Vierzon</a:t>
            </a:r>
            <a:br>
              <a:rPr lang="fr-FR" dirty="0">
                <a:ea typeface="+mn-lt"/>
                <a:cs typeface="+mn-lt"/>
              </a:rPr>
            </a:br>
            <a:r>
              <a:rPr lang="fr-FR" dirty="0">
                <a:ea typeface="+mn-lt"/>
                <a:cs typeface="+mn-lt"/>
              </a:rPr>
              <a:t>Chartres</a:t>
            </a:r>
            <a:br>
              <a:rPr lang="fr-FR" dirty="0">
                <a:ea typeface="+mn-lt"/>
                <a:cs typeface="+mn-lt"/>
              </a:rPr>
            </a:br>
            <a:r>
              <a:rPr lang="fr-FR" dirty="0">
                <a:ea typeface="+mn-lt"/>
                <a:cs typeface="+mn-lt"/>
              </a:rPr>
              <a:t>Châteauroux</a:t>
            </a:r>
            <a:br>
              <a:rPr lang="fr-FR" dirty="0">
                <a:ea typeface="+mn-lt"/>
                <a:cs typeface="+mn-lt"/>
              </a:rPr>
            </a:br>
            <a:r>
              <a:rPr lang="fr-FR" dirty="0">
                <a:ea typeface="+mn-lt"/>
                <a:cs typeface="+mn-lt"/>
              </a:rPr>
              <a:t>Tours</a:t>
            </a:r>
            <a:br>
              <a:rPr lang="fr-FR" dirty="0">
                <a:ea typeface="+mn-lt"/>
                <a:cs typeface="+mn-lt"/>
              </a:rPr>
            </a:br>
            <a:r>
              <a:rPr lang="fr-FR" dirty="0">
                <a:ea typeface="+mn-lt"/>
                <a:cs typeface="+mn-lt"/>
              </a:rPr>
              <a:t>Amboise</a:t>
            </a:r>
            <a:br>
              <a:rPr lang="fr-FR" dirty="0">
                <a:ea typeface="+mn-lt"/>
                <a:cs typeface="+mn-lt"/>
              </a:rPr>
            </a:br>
            <a:r>
              <a:rPr lang="fr-FR" dirty="0">
                <a:ea typeface="+mn-lt"/>
                <a:cs typeface="+mn-lt"/>
              </a:rPr>
              <a:t>Loches</a:t>
            </a:r>
            <a:br>
              <a:rPr lang="fr-FR" dirty="0">
                <a:ea typeface="+mn-lt"/>
                <a:cs typeface="+mn-lt"/>
              </a:rPr>
            </a:br>
            <a:r>
              <a:rPr lang="fr-FR" dirty="0">
                <a:ea typeface="+mn-lt"/>
                <a:cs typeface="+mn-lt"/>
              </a:rPr>
              <a:t>Vendôme</a:t>
            </a:r>
            <a:br>
              <a:rPr lang="fr-FR" dirty="0">
                <a:ea typeface="+mn-lt"/>
                <a:cs typeface="+mn-lt"/>
              </a:rPr>
            </a:br>
            <a:r>
              <a:rPr lang="fr-FR" dirty="0">
                <a:ea typeface="+mn-lt"/>
                <a:cs typeface="+mn-lt"/>
              </a:rPr>
              <a:t>Orléans</a:t>
            </a:r>
            <a:endParaRPr lang="fr-FR" dirty="0"/>
          </a:p>
          <a:p>
            <a:endParaRPr lang="fr-FR" sz="1900" dirty="0">
              <a:cs typeface="Calibri"/>
            </a:endParaRPr>
          </a:p>
        </p:txBody>
      </p:sp>
    </p:spTree>
    <p:extLst>
      <p:ext uri="{BB962C8B-B14F-4D97-AF65-F5344CB8AC3E}">
        <p14:creationId xmlns:p14="http://schemas.microsoft.com/office/powerpoint/2010/main" val="137751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5" name="Image 4">
            <a:extLst>
              <a:ext uri="{FF2B5EF4-FFF2-40B4-BE49-F238E27FC236}">
                <a16:creationId xmlns:a16="http://schemas.microsoft.com/office/drawing/2014/main" id="{509A1056-91D6-E396-AC47-3C6224476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7" name="Image 6">
            <a:extLst>
              <a:ext uri="{FF2B5EF4-FFF2-40B4-BE49-F238E27FC236}">
                <a16:creationId xmlns:a16="http://schemas.microsoft.com/office/drawing/2014/main" id="{3CA7E591-47D4-254C-E2C1-427CAEA86F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3FB35FB0-58E4-8FE5-5609-12160F8F28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6DEB0CDE-4DD6-F980-DA1C-35020F40602B}"/>
              </a:ext>
            </a:extLst>
          </p:cNvPr>
          <p:cNvSpPr>
            <a:spLocks noGrp="1"/>
          </p:cNvSpPr>
          <p:nvPr>
            <p:ph idx="1"/>
          </p:nvPr>
        </p:nvSpPr>
        <p:spPr>
          <a:xfrm>
            <a:off x="5526156" y="887281"/>
            <a:ext cx="5827644" cy="5289681"/>
          </a:xfrm>
        </p:spPr>
        <p:txBody>
          <a:bodyPr vert="horz" lIns="91440" tIns="45720" rIns="91440" bIns="45720" rtlCol="0" anchor="t">
            <a:normAutofit/>
          </a:bodyPr>
          <a:lstStyle/>
          <a:p>
            <a:r>
              <a:rPr lang="fr-FR" sz="2200" dirty="0"/>
              <a:t>poste de travail - Pack Office</a:t>
            </a:r>
            <a:endParaRPr lang="fr-FR" sz="2200" dirty="0">
              <a:cs typeface="Calibri" panose="020F0502020204030204"/>
            </a:endParaRPr>
          </a:p>
          <a:p>
            <a:r>
              <a:rPr lang="fr-FR" sz="2200" dirty="0">
                <a:ea typeface="+mn-lt"/>
                <a:cs typeface="+mn-lt"/>
              </a:rPr>
              <a:t>Public : Assistantes</a:t>
            </a:r>
            <a:br>
              <a:rPr lang="fr-FR" sz="2200" dirty="0">
                <a:ea typeface="+mn-lt"/>
                <a:cs typeface="+mn-lt"/>
              </a:rPr>
            </a:br>
            <a:r>
              <a:rPr lang="fr-FR" sz="2200" dirty="0">
                <a:ea typeface="+mn-lt"/>
                <a:cs typeface="+mn-lt"/>
              </a:rPr>
              <a:t>Agent d'accueil</a:t>
            </a:r>
            <a:endParaRPr lang="fr-FR" sz="2200" dirty="0"/>
          </a:p>
          <a:p>
            <a:r>
              <a:rPr lang="fr-FR" sz="2200" dirty="0">
                <a:ea typeface="+mn-lt"/>
                <a:cs typeface="+mn-lt"/>
              </a:rPr>
              <a:t>Permettre à un personnel administratif d'organiser ses tâches et d'optimiser son travail grâce à son outil informatique</a:t>
            </a:r>
            <a:endParaRPr lang="fr-FR" sz="2200" dirty="0"/>
          </a:p>
          <a:p>
            <a:r>
              <a:rPr lang="fr-FR" sz="2200" dirty="0">
                <a:ea typeface="+mn-lt"/>
                <a:cs typeface="+mn-lt"/>
              </a:rPr>
              <a:t>Bourges</a:t>
            </a:r>
            <a:br>
              <a:rPr lang="fr-FR" sz="2200" dirty="0">
                <a:ea typeface="+mn-lt"/>
                <a:cs typeface="+mn-lt"/>
              </a:rPr>
            </a:br>
            <a:r>
              <a:rPr lang="fr-FR" sz="2200" dirty="0">
                <a:ea typeface="+mn-lt"/>
                <a:cs typeface="+mn-lt"/>
              </a:rPr>
              <a:t>Vierzon</a:t>
            </a:r>
            <a:br>
              <a:rPr lang="fr-FR" sz="2200" dirty="0">
                <a:ea typeface="+mn-lt"/>
                <a:cs typeface="+mn-lt"/>
              </a:rPr>
            </a:br>
            <a:r>
              <a:rPr lang="fr-FR" sz="2200" dirty="0">
                <a:ea typeface="+mn-lt"/>
                <a:cs typeface="+mn-lt"/>
              </a:rPr>
              <a:t>Chartres</a:t>
            </a:r>
            <a:br>
              <a:rPr lang="fr-FR" sz="2200" dirty="0">
                <a:ea typeface="+mn-lt"/>
                <a:cs typeface="+mn-lt"/>
              </a:rPr>
            </a:br>
            <a:r>
              <a:rPr lang="fr-FR" sz="2200" dirty="0">
                <a:ea typeface="+mn-lt"/>
                <a:cs typeface="+mn-lt"/>
              </a:rPr>
              <a:t>Châteauroux</a:t>
            </a:r>
            <a:br>
              <a:rPr lang="fr-FR" sz="2200" dirty="0">
                <a:ea typeface="+mn-lt"/>
                <a:cs typeface="+mn-lt"/>
              </a:rPr>
            </a:br>
            <a:r>
              <a:rPr lang="fr-FR" sz="2200" dirty="0">
                <a:ea typeface="+mn-lt"/>
                <a:cs typeface="+mn-lt"/>
              </a:rPr>
              <a:t>Tours</a:t>
            </a:r>
            <a:br>
              <a:rPr lang="fr-FR" sz="2200" dirty="0">
                <a:ea typeface="+mn-lt"/>
                <a:cs typeface="+mn-lt"/>
              </a:rPr>
            </a:br>
            <a:r>
              <a:rPr lang="fr-FR" sz="2200" dirty="0">
                <a:ea typeface="+mn-lt"/>
                <a:cs typeface="+mn-lt"/>
              </a:rPr>
              <a:t>Amboise</a:t>
            </a:r>
            <a:br>
              <a:rPr lang="fr-FR" sz="2200" dirty="0">
                <a:ea typeface="+mn-lt"/>
                <a:cs typeface="+mn-lt"/>
              </a:rPr>
            </a:br>
            <a:r>
              <a:rPr lang="fr-FR" sz="2200" dirty="0">
                <a:ea typeface="+mn-lt"/>
                <a:cs typeface="+mn-lt"/>
              </a:rPr>
              <a:t>Loches</a:t>
            </a:r>
            <a:br>
              <a:rPr lang="fr-FR" sz="2200" dirty="0">
                <a:ea typeface="+mn-lt"/>
                <a:cs typeface="+mn-lt"/>
              </a:rPr>
            </a:br>
            <a:r>
              <a:rPr lang="fr-FR" sz="2200" dirty="0">
                <a:ea typeface="+mn-lt"/>
                <a:cs typeface="+mn-lt"/>
              </a:rPr>
              <a:t>Vendôme</a:t>
            </a:r>
            <a:br>
              <a:rPr lang="fr-FR" sz="2200" dirty="0">
                <a:ea typeface="+mn-lt"/>
                <a:cs typeface="+mn-lt"/>
              </a:rPr>
            </a:br>
            <a:r>
              <a:rPr lang="fr-FR" sz="2200" dirty="0">
                <a:ea typeface="+mn-lt"/>
                <a:cs typeface="+mn-lt"/>
              </a:rPr>
              <a:t>Orléans</a:t>
            </a:r>
            <a:endParaRPr lang="fr-FR" sz="2200" dirty="0"/>
          </a:p>
          <a:p>
            <a:endParaRPr lang="fr-FR" sz="1700" dirty="0">
              <a:cs typeface="Calibri"/>
            </a:endParaRPr>
          </a:p>
        </p:txBody>
      </p:sp>
    </p:spTree>
    <p:extLst>
      <p:ext uri="{BB962C8B-B14F-4D97-AF65-F5344CB8AC3E}">
        <p14:creationId xmlns:p14="http://schemas.microsoft.com/office/powerpoint/2010/main" val="3290002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D8CB39A2-EA5F-0DC9-B5BF-3AC32F7EA9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9" name="Image 8">
            <a:extLst>
              <a:ext uri="{FF2B5EF4-FFF2-40B4-BE49-F238E27FC236}">
                <a16:creationId xmlns:a16="http://schemas.microsoft.com/office/drawing/2014/main" id="{BD3BD9D7-151A-D35F-57EB-420998803A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7A9B9F0E-A24B-7281-6771-A879896924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EE1513EE-5A47-763A-6655-1D026B940BA4}"/>
              </a:ext>
            </a:extLst>
          </p:cNvPr>
          <p:cNvSpPr>
            <a:spLocks noGrp="1"/>
          </p:cNvSpPr>
          <p:nvPr>
            <p:ph idx="1"/>
          </p:nvPr>
        </p:nvSpPr>
        <p:spPr>
          <a:xfrm>
            <a:off x="5526156" y="887281"/>
            <a:ext cx="5827644" cy="5289681"/>
          </a:xfrm>
        </p:spPr>
        <p:txBody>
          <a:bodyPr vert="horz" lIns="91440" tIns="45720" rIns="91440" bIns="45720" rtlCol="0" anchor="t">
            <a:normAutofit lnSpcReduction="10000"/>
          </a:bodyPr>
          <a:lstStyle/>
          <a:p>
            <a:r>
              <a:rPr lang="fr-FR" sz="2400" dirty="0"/>
              <a:t>Mettre en forme des documents complexes - Word</a:t>
            </a:r>
            <a:endParaRPr lang="fr-FR" sz="2400" dirty="0">
              <a:cs typeface="Calibri" panose="020F0502020204030204"/>
            </a:endParaRPr>
          </a:p>
          <a:p>
            <a:r>
              <a:rPr lang="fr-FR" sz="2400" dirty="0">
                <a:ea typeface="+mn-lt"/>
                <a:cs typeface="+mn-lt"/>
              </a:rPr>
              <a:t>Public désirant rendre un document tel qu'un rapport, un mémoire…</a:t>
            </a:r>
            <a:endParaRPr lang="fr-FR" sz="2400" dirty="0"/>
          </a:p>
          <a:p>
            <a:r>
              <a:rPr lang="fr-FR" sz="2400" dirty="0">
                <a:ea typeface="+mn-lt"/>
                <a:cs typeface="+mn-lt"/>
              </a:rPr>
              <a:t>Permettre à des personnes de rendre un documents organisé, et conforme aux attentes du lecteur</a:t>
            </a:r>
            <a:endParaRPr lang="fr-FR" sz="2400" dirty="0"/>
          </a:p>
          <a:p>
            <a:r>
              <a:rPr lang="fr-FR" sz="2400" dirty="0">
                <a:ea typeface="+mn-lt"/>
                <a:cs typeface="+mn-lt"/>
              </a:rPr>
              <a:t>Vierzon</a:t>
            </a:r>
            <a:br>
              <a:rPr lang="fr-FR" sz="2400" dirty="0">
                <a:ea typeface="+mn-lt"/>
                <a:cs typeface="+mn-lt"/>
              </a:rPr>
            </a:br>
            <a:r>
              <a:rPr lang="fr-FR" sz="2400" dirty="0">
                <a:ea typeface="+mn-lt"/>
                <a:cs typeface="+mn-lt"/>
              </a:rPr>
              <a:t>Chartres</a:t>
            </a:r>
            <a:br>
              <a:rPr lang="fr-FR" sz="2400" dirty="0">
                <a:ea typeface="+mn-lt"/>
                <a:cs typeface="+mn-lt"/>
              </a:rPr>
            </a:br>
            <a:r>
              <a:rPr lang="fr-FR" sz="2400" dirty="0">
                <a:ea typeface="+mn-lt"/>
                <a:cs typeface="+mn-lt"/>
              </a:rPr>
              <a:t>Châteauroux</a:t>
            </a:r>
            <a:br>
              <a:rPr lang="fr-FR" sz="2400" dirty="0">
                <a:ea typeface="+mn-lt"/>
                <a:cs typeface="+mn-lt"/>
              </a:rPr>
            </a:br>
            <a:r>
              <a:rPr lang="fr-FR" sz="2400" dirty="0">
                <a:ea typeface="+mn-lt"/>
                <a:cs typeface="+mn-lt"/>
              </a:rPr>
              <a:t>Tours</a:t>
            </a:r>
            <a:br>
              <a:rPr lang="fr-FR" sz="2400" dirty="0">
                <a:ea typeface="+mn-lt"/>
                <a:cs typeface="+mn-lt"/>
              </a:rPr>
            </a:br>
            <a:r>
              <a:rPr lang="fr-FR" sz="2400" dirty="0">
                <a:ea typeface="+mn-lt"/>
                <a:cs typeface="+mn-lt"/>
              </a:rPr>
              <a:t>Amboise</a:t>
            </a:r>
            <a:br>
              <a:rPr lang="fr-FR" sz="2400" dirty="0">
                <a:ea typeface="+mn-lt"/>
                <a:cs typeface="+mn-lt"/>
              </a:rPr>
            </a:br>
            <a:r>
              <a:rPr lang="fr-FR" sz="2400" dirty="0">
                <a:ea typeface="+mn-lt"/>
                <a:cs typeface="+mn-lt"/>
              </a:rPr>
              <a:t>Loches</a:t>
            </a:r>
            <a:br>
              <a:rPr lang="fr-FR" sz="2400" dirty="0">
                <a:ea typeface="+mn-lt"/>
                <a:cs typeface="+mn-lt"/>
              </a:rPr>
            </a:br>
            <a:r>
              <a:rPr lang="fr-FR" sz="2400" dirty="0">
                <a:ea typeface="+mn-lt"/>
                <a:cs typeface="+mn-lt"/>
              </a:rPr>
              <a:t>Blois</a:t>
            </a:r>
            <a:br>
              <a:rPr lang="fr-FR" sz="2400" dirty="0">
                <a:ea typeface="+mn-lt"/>
                <a:cs typeface="+mn-lt"/>
              </a:rPr>
            </a:br>
            <a:r>
              <a:rPr lang="fr-FR" sz="2400" dirty="0">
                <a:ea typeface="+mn-lt"/>
                <a:cs typeface="+mn-lt"/>
              </a:rPr>
              <a:t>Orléans</a:t>
            </a:r>
            <a:endParaRPr lang="fr-FR" sz="2400" dirty="0"/>
          </a:p>
          <a:p>
            <a:endParaRPr lang="fr-FR" sz="2000" dirty="0">
              <a:cs typeface="Calibri"/>
            </a:endParaRPr>
          </a:p>
        </p:txBody>
      </p:sp>
    </p:spTree>
    <p:extLst>
      <p:ext uri="{BB962C8B-B14F-4D97-AF65-F5344CB8AC3E}">
        <p14:creationId xmlns:p14="http://schemas.microsoft.com/office/powerpoint/2010/main" val="3088468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3176CDB1-6853-065E-FBC4-5A46F3B07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5" name="Image 4">
            <a:extLst>
              <a:ext uri="{FF2B5EF4-FFF2-40B4-BE49-F238E27FC236}">
                <a16:creationId xmlns:a16="http://schemas.microsoft.com/office/drawing/2014/main" id="{730D940A-54BE-DEFA-620B-4D5BFE172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21D5061E-C63F-38EF-298C-5537AD876B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0BD67439-FC49-326F-6695-0972344B316E}"/>
              </a:ext>
            </a:extLst>
          </p:cNvPr>
          <p:cNvSpPr>
            <a:spLocks noGrp="1"/>
          </p:cNvSpPr>
          <p:nvPr>
            <p:ph idx="1"/>
          </p:nvPr>
        </p:nvSpPr>
        <p:spPr>
          <a:xfrm>
            <a:off x="5526156" y="887281"/>
            <a:ext cx="5827644" cy="5289681"/>
          </a:xfrm>
        </p:spPr>
        <p:txBody>
          <a:bodyPr vert="horz" lIns="91440" tIns="45720" rIns="91440" bIns="45720" rtlCol="0" anchor="t">
            <a:normAutofit/>
          </a:bodyPr>
          <a:lstStyle/>
          <a:p>
            <a:r>
              <a:rPr lang="fr-FR" sz="2400" dirty="0"/>
              <a:t>Collaborer efficacement - Google</a:t>
            </a:r>
            <a:endParaRPr lang="fr-FR" sz="2400" dirty="0">
              <a:cs typeface="Calibri" panose="020F0502020204030204"/>
            </a:endParaRPr>
          </a:p>
          <a:p>
            <a:r>
              <a:rPr lang="fr-FR" sz="2400" dirty="0">
                <a:ea typeface="+mn-lt"/>
                <a:cs typeface="+mn-lt"/>
              </a:rPr>
              <a:t>Tout public</a:t>
            </a:r>
            <a:endParaRPr lang="fr-FR" sz="2400" dirty="0"/>
          </a:p>
          <a:p>
            <a:r>
              <a:rPr lang="fr-FR" sz="2400" dirty="0">
                <a:ea typeface="+mn-lt"/>
                <a:cs typeface="+mn-lt"/>
              </a:rPr>
              <a:t>Se familiariser avec les outils de Google pour travailler et communiquer efficacement à distance</a:t>
            </a:r>
            <a:endParaRPr lang="fr-FR" sz="2400" dirty="0"/>
          </a:p>
          <a:p>
            <a:r>
              <a:rPr lang="fr-FR" sz="2400" dirty="0">
                <a:ea typeface="+mn-lt"/>
                <a:cs typeface="+mn-lt"/>
              </a:rPr>
              <a:t>Bourges</a:t>
            </a:r>
            <a:br>
              <a:rPr lang="fr-FR" sz="2400" dirty="0">
                <a:ea typeface="+mn-lt"/>
                <a:cs typeface="+mn-lt"/>
              </a:rPr>
            </a:br>
            <a:r>
              <a:rPr lang="fr-FR" sz="2400" dirty="0">
                <a:ea typeface="+mn-lt"/>
                <a:cs typeface="+mn-lt"/>
              </a:rPr>
              <a:t>Vierzon</a:t>
            </a:r>
            <a:br>
              <a:rPr lang="fr-FR" sz="2400" dirty="0">
                <a:ea typeface="+mn-lt"/>
                <a:cs typeface="+mn-lt"/>
              </a:rPr>
            </a:br>
            <a:r>
              <a:rPr lang="fr-FR" sz="2400" dirty="0">
                <a:ea typeface="+mn-lt"/>
                <a:cs typeface="+mn-lt"/>
              </a:rPr>
              <a:t>Chartres</a:t>
            </a:r>
            <a:br>
              <a:rPr lang="fr-FR" sz="2400" dirty="0">
                <a:ea typeface="+mn-lt"/>
                <a:cs typeface="+mn-lt"/>
              </a:rPr>
            </a:br>
            <a:r>
              <a:rPr lang="fr-FR" sz="2400" dirty="0">
                <a:ea typeface="+mn-lt"/>
                <a:cs typeface="+mn-lt"/>
              </a:rPr>
              <a:t>Châteauroux</a:t>
            </a:r>
            <a:br>
              <a:rPr lang="fr-FR" sz="2400" dirty="0">
                <a:ea typeface="+mn-lt"/>
                <a:cs typeface="+mn-lt"/>
              </a:rPr>
            </a:br>
            <a:r>
              <a:rPr lang="fr-FR" sz="2400" dirty="0">
                <a:ea typeface="+mn-lt"/>
                <a:cs typeface="+mn-lt"/>
              </a:rPr>
              <a:t>Tours</a:t>
            </a:r>
            <a:br>
              <a:rPr lang="fr-FR" sz="2400" dirty="0">
                <a:ea typeface="+mn-lt"/>
                <a:cs typeface="+mn-lt"/>
              </a:rPr>
            </a:br>
            <a:r>
              <a:rPr lang="fr-FR" sz="2400" dirty="0">
                <a:ea typeface="+mn-lt"/>
                <a:cs typeface="+mn-lt"/>
              </a:rPr>
              <a:t>Amboise</a:t>
            </a:r>
            <a:br>
              <a:rPr lang="fr-FR" sz="2400" dirty="0">
                <a:ea typeface="+mn-lt"/>
                <a:cs typeface="+mn-lt"/>
              </a:rPr>
            </a:br>
            <a:r>
              <a:rPr lang="fr-FR" sz="2400" dirty="0">
                <a:ea typeface="+mn-lt"/>
                <a:cs typeface="+mn-lt"/>
              </a:rPr>
              <a:t>Loches</a:t>
            </a:r>
            <a:br>
              <a:rPr lang="fr-FR" sz="2400" dirty="0">
                <a:ea typeface="+mn-lt"/>
                <a:cs typeface="+mn-lt"/>
              </a:rPr>
            </a:br>
            <a:r>
              <a:rPr lang="fr-FR" sz="2400" dirty="0">
                <a:ea typeface="+mn-lt"/>
                <a:cs typeface="+mn-lt"/>
              </a:rPr>
              <a:t>Vendôme</a:t>
            </a:r>
            <a:br>
              <a:rPr lang="fr-FR" sz="2400" dirty="0">
                <a:ea typeface="+mn-lt"/>
                <a:cs typeface="+mn-lt"/>
              </a:rPr>
            </a:br>
            <a:r>
              <a:rPr lang="fr-FR" sz="2400" dirty="0">
                <a:ea typeface="+mn-lt"/>
                <a:cs typeface="+mn-lt"/>
              </a:rPr>
              <a:t>Orléans</a:t>
            </a:r>
            <a:endParaRPr lang="fr-FR" sz="2400" dirty="0"/>
          </a:p>
          <a:p>
            <a:endParaRPr lang="fr-FR" sz="2000" dirty="0">
              <a:cs typeface="Calibri"/>
            </a:endParaRPr>
          </a:p>
        </p:txBody>
      </p:sp>
    </p:spTree>
    <p:extLst>
      <p:ext uri="{BB962C8B-B14F-4D97-AF65-F5344CB8AC3E}">
        <p14:creationId xmlns:p14="http://schemas.microsoft.com/office/powerpoint/2010/main" val="16125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AD6E8750-FFB1-BEB4-5688-1D9A05BE60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9" name="Image 8">
            <a:extLst>
              <a:ext uri="{FF2B5EF4-FFF2-40B4-BE49-F238E27FC236}">
                <a16:creationId xmlns:a16="http://schemas.microsoft.com/office/drawing/2014/main" id="{459887E5-F068-74F9-810A-2FAABF2CEF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938607B5-4917-25AF-B585-7CE721B1E7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64C07DD9-44D1-7D9A-5A0A-85624F1220AA}"/>
              </a:ext>
            </a:extLst>
          </p:cNvPr>
          <p:cNvSpPr>
            <a:spLocks noGrp="1"/>
          </p:cNvSpPr>
          <p:nvPr>
            <p:ph idx="1"/>
          </p:nvPr>
        </p:nvSpPr>
        <p:spPr>
          <a:xfrm>
            <a:off x="5526156" y="887281"/>
            <a:ext cx="5827644" cy="5289681"/>
          </a:xfrm>
        </p:spPr>
        <p:txBody>
          <a:bodyPr vert="horz" lIns="91440" tIns="45720" rIns="91440" bIns="45720" rtlCol="0" anchor="t">
            <a:normAutofit/>
          </a:bodyPr>
          <a:lstStyle/>
          <a:p>
            <a:r>
              <a:rPr lang="fr-FR" sz="2400" dirty="0"/>
              <a:t>Utiliser au mieux les réseaux sociaux</a:t>
            </a:r>
            <a:endParaRPr lang="fr-FR" sz="2400" dirty="0">
              <a:cs typeface="Calibri" panose="020F0502020204030204"/>
            </a:endParaRPr>
          </a:p>
          <a:p>
            <a:r>
              <a:rPr lang="fr-FR" sz="2400" dirty="0">
                <a:ea typeface="+mn-lt"/>
                <a:cs typeface="+mn-lt"/>
              </a:rPr>
              <a:t>Tout public</a:t>
            </a:r>
            <a:endParaRPr lang="fr-FR" sz="2400" dirty="0"/>
          </a:p>
          <a:p>
            <a:r>
              <a:rPr lang="fr-FR" sz="2400" dirty="0">
                <a:ea typeface="+mn-lt"/>
                <a:cs typeface="+mn-lt"/>
              </a:rPr>
              <a:t>Comprendre les réseaux sociaux afin de mieux gérer son image et de communiquer efficacement</a:t>
            </a:r>
            <a:endParaRPr lang="fr-FR" sz="2400" dirty="0"/>
          </a:p>
          <a:p>
            <a:r>
              <a:rPr lang="fr-FR" sz="2400" dirty="0">
                <a:ea typeface="+mn-lt"/>
                <a:cs typeface="+mn-lt"/>
              </a:rPr>
              <a:t>Bourges</a:t>
            </a:r>
            <a:br>
              <a:rPr lang="fr-FR" sz="2400" dirty="0">
                <a:ea typeface="+mn-lt"/>
                <a:cs typeface="+mn-lt"/>
              </a:rPr>
            </a:br>
            <a:r>
              <a:rPr lang="fr-FR" sz="2400" dirty="0">
                <a:ea typeface="+mn-lt"/>
                <a:cs typeface="+mn-lt"/>
              </a:rPr>
              <a:t>Vierzon</a:t>
            </a:r>
            <a:br>
              <a:rPr lang="fr-FR" sz="2400" dirty="0">
                <a:ea typeface="+mn-lt"/>
                <a:cs typeface="+mn-lt"/>
              </a:rPr>
            </a:br>
            <a:r>
              <a:rPr lang="fr-FR" sz="2400" dirty="0">
                <a:ea typeface="+mn-lt"/>
                <a:cs typeface="+mn-lt"/>
              </a:rPr>
              <a:t>Chartres</a:t>
            </a:r>
            <a:br>
              <a:rPr lang="fr-FR" sz="2400" dirty="0">
                <a:ea typeface="+mn-lt"/>
                <a:cs typeface="+mn-lt"/>
              </a:rPr>
            </a:br>
            <a:r>
              <a:rPr lang="fr-FR" sz="2400" dirty="0">
                <a:ea typeface="+mn-lt"/>
                <a:cs typeface="+mn-lt"/>
              </a:rPr>
              <a:t>Châteauroux</a:t>
            </a:r>
            <a:br>
              <a:rPr lang="fr-FR" sz="2400" dirty="0">
                <a:ea typeface="+mn-lt"/>
                <a:cs typeface="+mn-lt"/>
              </a:rPr>
            </a:br>
            <a:r>
              <a:rPr lang="fr-FR" sz="2400" dirty="0">
                <a:ea typeface="+mn-lt"/>
                <a:cs typeface="+mn-lt"/>
              </a:rPr>
              <a:t>Tours</a:t>
            </a:r>
            <a:br>
              <a:rPr lang="fr-FR" sz="2400" dirty="0">
                <a:ea typeface="+mn-lt"/>
                <a:cs typeface="+mn-lt"/>
              </a:rPr>
            </a:br>
            <a:r>
              <a:rPr lang="fr-FR" sz="2400" dirty="0">
                <a:ea typeface="+mn-lt"/>
                <a:cs typeface="+mn-lt"/>
              </a:rPr>
              <a:t>Amboise</a:t>
            </a:r>
            <a:br>
              <a:rPr lang="fr-FR" sz="2400" dirty="0">
                <a:ea typeface="+mn-lt"/>
                <a:cs typeface="+mn-lt"/>
              </a:rPr>
            </a:br>
            <a:r>
              <a:rPr lang="fr-FR" sz="2400" dirty="0">
                <a:ea typeface="+mn-lt"/>
                <a:cs typeface="+mn-lt"/>
              </a:rPr>
              <a:t>Loches</a:t>
            </a:r>
            <a:br>
              <a:rPr lang="fr-FR" sz="2400" dirty="0">
                <a:ea typeface="+mn-lt"/>
                <a:cs typeface="+mn-lt"/>
              </a:rPr>
            </a:br>
            <a:r>
              <a:rPr lang="fr-FR" sz="2400" dirty="0">
                <a:ea typeface="+mn-lt"/>
                <a:cs typeface="+mn-lt"/>
              </a:rPr>
              <a:t>Vendôme</a:t>
            </a:r>
            <a:br>
              <a:rPr lang="fr-FR" sz="2400" dirty="0">
                <a:ea typeface="+mn-lt"/>
                <a:cs typeface="+mn-lt"/>
              </a:rPr>
            </a:br>
            <a:r>
              <a:rPr lang="fr-FR" sz="2400" dirty="0">
                <a:ea typeface="+mn-lt"/>
                <a:cs typeface="+mn-lt"/>
              </a:rPr>
              <a:t>Orléans</a:t>
            </a:r>
            <a:endParaRPr lang="fr-FR" sz="2400" dirty="0"/>
          </a:p>
          <a:p>
            <a:endParaRPr lang="fr-FR" sz="2000" dirty="0">
              <a:cs typeface="Calibri"/>
            </a:endParaRPr>
          </a:p>
        </p:txBody>
      </p:sp>
    </p:spTree>
    <p:extLst>
      <p:ext uri="{BB962C8B-B14F-4D97-AF65-F5344CB8AC3E}">
        <p14:creationId xmlns:p14="http://schemas.microsoft.com/office/powerpoint/2010/main" val="1371266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FC3EA3DF-39BA-8AA5-9B46-17287DD142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5" name="Image 4">
            <a:extLst>
              <a:ext uri="{FF2B5EF4-FFF2-40B4-BE49-F238E27FC236}">
                <a16:creationId xmlns:a16="http://schemas.microsoft.com/office/drawing/2014/main" id="{CF25DE3E-017A-6334-D75F-BAFE34EDE3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1A9A7FB4-15CE-D4FE-41E2-C0259114D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3FF0E1AB-CFC6-9670-4C25-3E0D55069CA2}"/>
              </a:ext>
            </a:extLst>
          </p:cNvPr>
          <p:cNvSpPr>
            <a:spLocks noGrp="1"/>
          </p:cNvSpPr>
          <p:nvPr>
            <p:ph idx="1"/>
          </p:nvPr>
        </p:nvSpPr>
        <p:spPr>
          <a:xfrm>
            <a:off x="5526156" y="887281"/>
            <a:ext cx="5827644" cy="5289681"/>
          </a:xfrm>
        </p:spPr>
        <p:txBody>
          <a:bodyPr vert="horz" lIns="91440" tIns="45720" rIns="91440" bIns="45720" rtlCol="0" anchor="t">
            <a:normAutofit/>
          </a:bodyPr>
          <a:lstStyle/>
          <a:p>
            <a:r>
              <a:rPr lang="fr-FR" sz="2400" dirty="0"/>
              <a:t>Booster la qualité de ses écrits professionnels</a:t>
            </a:r>
            <a:endParaRPr lang="fr-FR" sz="2400" dirty="0">
              <a:cs typeface="Calibri" panose="020F0502020204030204"/>
            </a:endParaRPr>
          </a:p>
          <a:p>
            <a:r>
              <a:rPr lang="fr-FR" sz="2400" dirty="0">
                <a:ea typeface="+mn-lt"/>
                <a:cs typeface="+mn-lt"/>
              </a:rPr>
              <a:t>Tout public</a:t>
            </a:r>
            <a:endParaRPr lang="fr-FR" sz="2400" dirty="0"/>
          </a:p>
          <a:p>
            <a:r>
              <a:rPr lang="fr-FR" sz="2400" dirty="0">
                <a:ea typeface="+mn-lt"/>
                <a:cs typeface="+mn-lt"/>
              </a:rPr>
              <a:t>Parfaire son niveau de rédaction professionnelle afin mettre en valeur ses idées</a:t>
            </a:r>
            <a:endParaRPr lang="fr-FR" sz="2400" dirty="0"/>
          </a:p>
          <a:p>
            <a:r>
              <a:rPr lang="fr-FR" sz="2400" dirty="0">
                <a:ea typeface="+mn-lt"/>
                <a:cs typeface="+mn-lt"/>
              </a:rPr>
              <a:t>Vierzon</a:t>
            </a:r>
            <a:br>
              <a:rPr lang="fr-FR" sz="2400" dirty="0">
                <a:ea typeface="+mn-lt"/>
                <a:cs typeface="+mn-lt"/>
              </a:rPr>
            </a:br>
            <a:r>
              <a:rPr lang="fr-FR" sz="2400" dirty="0">
                <a:ea typeface="+mn-lt"/>
                <a:cs typeface="+mn-lt"/>
              </a:rPr>
              <a:t>Chartres</a:t>
            </a:r>
            <a:br>
              <a:rPr lang="fr-FR" sz="2400" dirty="0">
                <a:ea typeface="+mn-lt"/>
                <a:cs typeface="+mn-lt"/>
              </a:rPr>
            </a:br>
            <a:r>
              <a:rPr lang="fr-FR" sz="2400" dirty="0">
                <a:ea typeface="+mn-lt"/>
                <a:cs typeface="+mn-lt"/>
              </a:rPr>
              <a:t>Châteauroux</a:t>
            </a:r>
            <a:br>
              <a:rPr lang="fr-FR" sz="2400" dirty="0">
                <a:ea typeface="+mn-lt"/>
                <a:cs typeface="+mn-lt"/>
              </a:rPr>
            </a:br>
            <a:r>
              <a:rPr lang="fr-FR" sz="2400" dirty="0">
                <a:ea typeface="+mn-lt"/>
                <a:cs typeface="+mn-lt"/>
              </a:rPr>
              <a:t>Tours</a:t>
            </a:r>
            <a:br>
              <a:rPr lang="fr-FR" sz="2400" dirty="0">
                <a:ea typeface="+mn-lt"/>
                <a:cs typeface="+mn-lt"/>
              </a:rPr>
            </a:br>
            <a:r>
              <a:rPr lang="fr-FR" sz="2400" dirty="0">
                <a:ea typeface="+mn-lt"/>
                <a:cs typeface="+mn-lt"/>
              </a:rPr>
              <a:t>Amboise</a:t>
            </a:r>
            <a:br>
              <a:rPr lang="fr-FR" sz="2400" dirty="0">
                <a:ea typeface="+mn-lt"/>
                <a:cs typeface="+mn-lt"/>
              </a:rPr>
            </a:br>
            <a:r>
              <a:rPr lang="fr-FR" sz="2400" dirty="0">
                <a:ea typeface="+mn-lt"/>
                <a:cs typeface="+mn-lt"/>
              </a:rPr>
              <a:t>Loches</a:t>
            </a:r>
            <a:br>
              <a:rPr lang="fr-FR" sz="2400" dirty="0">
                <a:ea typeface="+mn-lt"/>
                <a:cs typeface="+mn-lt"/>
              </a:rPr>
            </a:br>
            <a:r>
              <a:rPr lang="fr-FR" sz="2400" dirty="0">
                <a:ea typeface="+mn-lt"/>
                <a:cs typeface="+mn-lt"/>
              </a:rPr>
              <a:t>Blois</a:t>
            </a:r>
            <a:br>
              <a:rPr lang="fr-FR" sz="2400" dirty="0">
                <a:ea typeface="+mn-lt"/>
                <a:cs typeface="+mn-lt"/>
              </a:rPr>
            </a:br>
            <a:r>
              <a:rPr lang="fr-FR" sz="2400" dirty="0">
                <a:ea typeface="+mn-lt"/>
                <a:cs typeface="+mn-lt"/>
              </a:rPr>
              <a:t>Orléans</a:t>
            </a:r>
            <a:endParaRPr lang="fr-FR" sz="2400" dirty="0"/>
          </a:p>
          <a:p>
            <a:endParaRPr lang="fr-FR" sz="2000" dirty="0">
              <a:cs typeface="Calibri"/>
            </a:endParaRPr>
          </a:p>
        </p:txBody>
      </p:sp>
    </p:spTree>
    <p:extLst>
      <p:ext uri="{BB962C8B-B14F-4D97-AF65-F5344CB8AC3E}">
        <p14:creationId xmlns:p14="http://schemas.microsoft.com/office/powerpoint/2010/main" val="3190259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9" name="Image 8">
            <a:extLst>
              <a:ext uri="{FF2B5EF4-FFF2-40B4-BE49-F238E27FC236}">
                <a16:creationId xmlns:a16="http://schemas.microsoft.com/office/drawing/2014/main" id="{038C8037-F5F4-69ED-0D05-30FC03742F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7" name="Image 6">
            <a:extLst>
              <a:ext uri="{FF2B5EF4-FFF2-40B4-BE49-F238E27FC236}">
                <a16:creationId xmlns:a16="http://schemas.microsoft.com/office/drawing/2014/main" id="{E522B480-D9A4-EEB0-2ECD-D5AE6532C3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D8FFCBCD-8662-2B59-BF77-676957084A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52E000E0-6000-182F-60BB-2E6D5C5A3994}"/>
              </a:ext>
            </a:extLst>
          </p:cNvPr>
          <p:cNvSpPr>
            <a:spLocks noGrp="1"/>
          </p:cNvSpPr>
          <p:nvPr>
            <p:ph idx="1"/>
          </p:nvPr>
        </p:nvSpPr>
        <p:spPr>
          <a:xfrm>
            <a:off x="5526156" y="887281"/>
            <a:ext cx="5827644" cy="5289681"/>
          </a:xfrm>
        </p:spPr>
        <p:txBody>
          <a:bodyPr vert="horz" lIns="91440" tIns="45720" rIns="91440" bIns="45720" rtlCol="0" anchor="t">
            <a:normAutofit lnSpcReduction="10000"/>
          </a:bodyPr>
          <a:lstStyle/>
          <a:p>
            <a:r>
              <a:rPr lang="fr-FR" sz="2400" dirty="0"/>
              <a:t>Développer les compétences clés - Le Code de la route</a:t>
            </a:r>
            <a:endParaRPr lang="fr-FR" sz="2400" dirty="0">
              <a:cs typeface="Calibri" panose="020F0502020204030204"/>
            </a:endParaRPr>
          </a:p>
          <a:p>
            <a:r>
              <a:rPr lang="fr-FR" sz="2400" dirty="0">
                <a:ea typeface="+mn-lt"/>
                <a:cs typeface="+mn-lt"/>
              </a:rPr>
              <a:t>Public rencontrant des difficultés dans la compréhension du vocabulaire du code la route</a:t>
            </a:r>
            <a:endParaRPr lang="fr-FR" sz="2400" dirty="0"/>
          </a:p>
          <a:p>
            <a:r>
              <a:rPr lang="fr-FR" sz="2400" dirty="0">
                <a:ea typeface="+mn-lt"/>
                <a:cs typeface="+mn-lt"/>
              </a:rPr>
              <a:t>Acquérir les connaissances langagières liées au code de la route afin d'optimiser ses chances de réussites</a:t>
            </a:r>
            <a:endParaRPr lang="fr-FR" sz="2400" dirty="0"/>
          </a:p>
          <a:p>
            <a:r>
              <a:rPr lang="fr-FR" sz="2400" dirty="0">
                <a:ea typeface="+mn-lt"/>
                <a:cs typeface="+mn-lt"/>
              </a:rPr>
              <a:t>Vierzon</a:t>
            </a:r>
            <a:br>
              <a:rPr lang="fr-FR" sz="2400" dirty="0">
                <a:ea typeface="+mn-lt"/>
                <a:cs typeface="+mn-lt"/>
              </a:rPr>
            </a:br>
            <a:r>
              <a:rPr lang="fr-FR" sz="2400" dirty="0">
                <a:ea typeface="+mn-lt"/>
                <a:cs typeface="+mn-lt"/>
              </a:rPr>
              <a:t>Chartres</a:t>
            </a:r>
            <a:br>
              <a:rPr lang="fr-FR" sz="2400" dirty="0">
                <a:ea typeface="+mn-lt"/>
                <a:cs typeface="+mn-lt"/>
              </a:rPr>
            </a:br>
            <a:r>
              <a:rPr lang="fr-FR" sz="2400" dirty="0">
                <a:ea typeface="+mn-lt"/>
                <a:cs typeface="+mn-lt"/>
              </a:rPr>
              <a:t>Châteauroux</a:t>
            </a:r>
            <a:br>
              <a:rPr lang="fr-FR" sz="2400" dirty="0">
                <a:ea typeface="+mn-lt"/>
                <a:cs typeface="+mn-lt"/>
              </a:rPr>
            </a:br>
            <a:r>
              <a:rPr lang="fr-FR" sz="2400" dirty="0">
                <a:ea typeface="+mn-lt"/>
                <a:cs typeface="+mn-lt"/>
              </a:rPr>
              <a:t>Tours</a:t>
            </a:r>
            <a:br>
              <a:rPr lang="fr-FR" sz="2400" dirty="0">
                <a:ea typeface="+mn-lt"/>
                <a:cs typeface="+mn-lt"/>
              </a:rPr>
            </a:br>
            <a:r>
              <a:rPr lang="fr-FR" sz="2400" dirty="0">
                <a:ea typeface="+mn-lt"/>
                <a:cs typeface="+mn-lt"/>
              </a:rPr>
              <a:t>Amboise</a:t>
            </a:r>
            <a:br>
              <a:rPr lang="fr-FR" sz="2400" dirty="0">
                <a:ea typeface="+mn-lt"/>
                <a:cs typeface="+mn-lt"/>
              </a:rPr>
            </a:br>
            <a:r>
              <a:rPr lang="fr-FR" sz="2400" dirty="0">
                <a:ea typeface="+mn-lt"/>
                <a:cs typeface="+mn-lt"/>
              </a:rPr>
              <a:t>Loches</a:t>
            </a:r>
            <a:br>
              <a:rPr lang="fr-FR" sz="2400" dirty="0">
                <a:ea typeface="+mn-lt"/>
                <a:cs typeface="+mn-lt"/>
              </a:rPr>
            </a:br>
            <a:r>
              <a:rPr lang="fr-FR" sz="2400" dirty="0">
                <a:ea typeface="+mn-lt"/>
                <a:cs typeface="+mn-lt"/>
              </a:rPr>
              <a:t>Blois</a:t>
            </a:r>
            <a:br>
              <a:rPr lang="fr-FR" sz="2400" dirty="0">
                <a:ea typeface="+mn-lt"/>
                <a:cs typeface="+mn-lt"/>
              </a:rPr>
            </a:br>
            <a:r>
              <a:rPr lang="fr-FR" sz="2400" dirty="0">
                <a:ea typeface="+mn-lt"/>
                <a:cs typeface="+mn-lt"/>
              </a:rPr>
              <a:t>Orléans</a:t>
            </a:r>
            <a:endParaRPr lang="fr-FR" sz="2400" dirty="0"/>
          </a:p>
          <a:p>
            <a:endParaRPr lang="fr-FR" sz="1900" dirty="0">
              <a:cs typeface="Calibri"/>
            </a:endParaRPr>
          </a:p>
        </p:txBody>
      </p:sp>
    </p:spTree>
    <p:extLst>
      <p:ext uri="{BB962C8B-B14F-4D97-AF65-F5344CB8AC3E}">
        <p14:creationId xmlns:p14="http://schemas.microsoft.com/office/powerpoint/2010/main" val="1211188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94">
            <a:extLst>
              <a:ext uri="{FF2B5EF4-FFF2-40B4-BE49-F238E27FC236}">
                <a16:creationId xmlns:a16="http://schemas.microsoft.com/office/drawing/2014/main" id="{8DF04B1C-114C-8DFF-F9B0-7F159C0440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7090" y="2584185"/>
            <a:ext cx="3937820" cy="1229516"/>
          </a:xfrm>
          <a:prstGeom prst="rect">
            <a:avLst/>
          </a:prstGeom>
        </p:spPr>
      </p:pic>
      <p:pic>
        <p:nvPicPr>
          <p:cNvPr id="97" name="Image 96" descr="Une image contenant texte&#10;&#10;Description générée automatiquement">
            <a:extLst>
              <a:ext uri="{FF2B5EF4-FFF2-40B4-BE49-F238E27FC236}">
                <a16:creationId xmlns:a16="http://schemas.microsoft.com/office/drawing/2014/main" id="{E5383961-8B99-B0C5-4260-1670A7D3C9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36" y="272311"/>
            <a:ext cx="1295695" cy="1092449"/>
          </a:xfrm>
          <a:prstGeom prst="rect">
            <a:avLst/>
          </a:prstGeom>
        </p:spPr>
      </p:pic>
      <p:pic>
        <p:nvPicPr>
          <p:cNvPr id="99" name="Image 98">
            <a:extLst>
              <a:ext uri="{FF2B5EF4-FFF2-40B4-BE49-F238E27FC236}">
                <a16:creationId xmlns:a16="http://schemas.microsoft.com/office/drawing/2014/main" id="{8DC0DB91-D6D6-652F-9EEE-D0A0B85CE0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9352" y="677775"/>
            <a:ext cx="1279921" cy="819725"/>
          </a:xfrm>
          <a:prstGeom prst="rect">
            <a:avLst/>
          </a:prstGeom>
        </p:spPr>
      </p:pic>
      <p:pic>
        <p:nvPicPr>
          <p:cNvPr id="101" name="Image 100">
            <a:extLst>
              <a:ext uri="{FF2B5EF4-FFF2-40B4-BE49-F238E27FC236}">
                <a16:creationId xmlns:a16="http://schemas.microsoft.com/office/drawing/2014/main" id="{8105F23B-C84A-C4DD-F975-298F0AD5AC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8134" y="199377"/>
            <a:ext cx="2134086" cy="1143260"/>
          </a:xfrm>
          <a:prstGeom prst="rect">
            <a:avLst/>
          </a:prstGeom>
        </p:spPr>
      </p:pic>
      <p:pic>
        <p:nvPicPr>
          <p:cNvPr id="103" name="Image 102">
            <a:extLst>
              <a:ext uri="{FF2B5EF4-FFF2-40B4-BE49-F238E27FC236}">
                <a16:creationId xmlns:a16="http://schemas.microsoft.com/office/drawing/2014/main" id="{3554CC2D-1898-AFF9-F60B-EDFA35B3AC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06641" y="23335"/>
            <a:ext cx="1254561" cy="1295695"/>
          </a:xfrm>
          <a:prstGeom prst="rect">
            <a:avLst/>
          </a:prstGeom>
        </p:spPr>
      </p:pic>
      <p:pic>
        <p:nvPicPr>
          <p:cNvPr id="105" name="Image 104">
            <a:extLst>
              <a:ext uri="{FF2B5EF4-FFF2-40B4-BE49-F238E27FC236}">
                <a16:creationId xmlns:a16="http://schemas.microsoft.com/office/drawing/2014/main" id="{5DBB43FE-952F-B1D8-175C-CB5A44D5D66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80288" y="1952802"/>
            <a:ext cx="1569553" cy="523184"/>
          </a:xfrm>
          <a:prstGeom prst="rect">
            <a:avLst/>
          </a:prstGeom>
        </p:spPr>
      </p:pic>
      <p:pic>
        <p:nvPicPr>
          <p:cNvPr id="107" name="Image 106">
            <a:extLst>
              <a:ext uri="{FF2B5EF4-FFF2-40B4-BE49-F238E27FC236}">
                <a16:creationId xmlns:a16="http://schemas.microsoft.com/office/drawing/2014/main" id="{6347F745-CAE5-E6EC-16DD-028AEFC558F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236" y="1571289"/>
            <a:ext cx="2057869" cy="1498941"/>
          </a:xfrm>
          <a:prstGeom prst="rect">
            <a:avLst/>
          </a:prstGeom>
        </p:spPr>
      </p:pic>
      <p:pic>
        <p:nvPicPr>
          <p:cNvPr id="109" name="Image 108" descr="Une image contenant texte&#10;&#10;Description générée automatiquement">
            <a:extLst>
              <a:ext uri="{FF2B5EF4-FFF2-40B4-BE49-F238E27FC236}">
                <a16:creationId xmlns:a16="http://schemas.microsoft.com/office/drawing/2014/main" id="{6FDE9C7B-A04F-094B-EB86-9FA2DFC86B2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94027" y="1364760"/>
            <a:ext cx="1578281" cy="768906"/>
          </a:xfrm>
          <a:prstGeom prst="rect">
            <a:avLst/>
          </a:prstGeom>
        </p:spPr>
      </p:pic>
      <p:pic>
        <p:nvPicPr>
          <p:cNvPr id="111" name="Image 110">
            <a:extLst>
              <a:ext uri="{FF2B5EF4-FFF2-40B4-BE49-F238E27FC236}">
                <a16:creationId xmlns:a16="http://schemas.microsoft.com/office/drawing/2014/main" id="{E46C013E-416E-633F-A1E3-58C45376832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93426" y="1364761"/>
            <a:ext cx="992696" cy="1094748"/>
          </a:xfrm>
          <a:prstGeom prst="rect">
            <a:avLst/>
          </a:prstGeom>
        </p:spPr>
      </p:pic>
      <p:pic>
        <p:nvPicPr>
          <p:cNvPr id="113" name="Image 112">
            <a:extLst>
              <a:ext uri="{FF2B5EF4-FFF2-40B4-BE49-F238E27FC236}">
                <a16:creationId xmlns:a16="http://schemas.microsoft.com/office/drawing/2014/main" id="{7ECFE80E-30C3-B7FB-090A-9B80C253F0F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769942" y="2035709"/>
            <a:ext cx="1241349" cy="781590"/>
          </a:xfrm>
          <a:prstGeom prst="rect">
            <a:avLst/>
          </a:prstGeom>
        </p:spPr>
      </p:pic>
      <p:pic>
        <p:nvPicPr>
          <p:cNvPr id="115" name="Image 114" descr="Une image contenant texte&#10;&#10;Description générée automatiquement">
            <a:extLst>
              <a:ext uri="{FF2B5EF4-FFF2-40B4-BE49-F238E27FC236}">
                <a16:creationId xmlns:a16="http://schemas.microsoft.com/office/drawing/2014/main" id="{60244DD4-3D48-467B-7554-973CA0AB0A1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729044" y="1117980"/>
            <a:ext cx="1385062" cy="982947"/>
          </a:xfrm>
          <a:prstGeom prst="rect">
            <a:avLst/>
          </a:prstGeom>
        </p:spPr>
      </p:pic>
      <p:pic>
        <p:nvPicPr>
          <p:cNvPr id="117" name="Image 116">
            <a:extLst>
              <a:ext uri="{FF2B5EF4-FFF2-40B4-BE49-F238E27FC236}">
                <a16:creationId xmlns:a16="http://schemas.microsoft.com/office/drawing/2014/main" id="{EA2944BC-FE5B-083C-23A4-4FAE9461A03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1308" y="3176820"/>
            <a:ext cx="2972477" cy="1575159"/>
          </a:xfrm>
          <a:prstGeom prst="rect">
            <a:avLst/>
          </a:prstGeom>
        </p:spPr>
      </p:pic>
      <p:pic>
        <p:nvPicPr>
          <p:cNvPr id="119" name="Image 118">
            <a:extLst>
              <a:ext uri="{FF2B5EF4-FFF2-40B4-BE49-F238E27FC236}">
                <a16:creationId xmlns:a16="http://schemas.microsoft.com/office/drawing/2014/main" id="{83217E81-E115-5D56-A499-A6010F9A98AE}"/>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525279" y="3169904"/>
            <a:ext cx="1476844" cy="1616169"/>
          </a:xfrm>
          <a:prstGeom prst="rect">
            <a:avLst/>
          </a:prstGeom>
        </p:spPr>
      </p:pic>
      <p:pic>
        <p:nvPicPr>
          <p:cNvPr id="121" name="Image 120" descr="Une image contenant texte&#10;&#10;Description générée automatiquement">
            <a:extLst>
              <a:ext uri="{FF2B5EF4-FFF2-40B4-BE49-F238E27FC236}">
                <a16:creationId xmlns:a16="http://schemas.microsoft.com/office/drawing/2014/main" id="{7202BA9A-B729-B56D-CA04-1C5B50C3859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792596" y="2711621"/>
            <a:ext cx="1235958" cy="1219478"/>
          </a:xfrm>
          <a:prstGeom prst="rect">
            <a:avLst/>
          </a:prstGeom>
        </p:spPr>
      </p:pic>
      <p:pic>
        <p:nvPicPr>
          <p:cNvPr id="123" name="Image 122">
            <a:extLst>
              <a:ext uri="{FF2B5EF4-FFF2-40B4-BE49-F238E27FC236}">
                <a16:creationId xmlns:a16="http://schemas.microsoft.com/office/drawing/2014/main" id="{6C5F1209-CF04-53DF-EEEE-45D27C0A950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950087" y="3087816"/>
            <a:ext cx="2098429" cy="1096195"/>
          </a:xfrm>
          <a:prstGeom prst="rect">
            <a:avLst/>
          </a:prstGeom>
        </p:spPr>
      </p:pic>
      <p:pic>
        <p:nvPicPr>
          <p:cNvPr id="125" name="Image 124" descr="Une image contenant texte, clipart&#10;&#10;Description générée automatiquement">
            <a:extLst>
              <a:ext uri="{FF2B5EF4-FFF2-40B4-BE49-F238E27FC236}">
                <a16:creationId xmlns:a16="http://schemas.microsoft.com/office/drawing/2014/main" id="{201D1D8C-CEFC-51B3-BCE3-454BB7EDD733}"/>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78514" y="4410516"/>
            <a:ext cx="1067044" cy="1067044"/>
          </a:xfrm>
          <a:prstGeom prst="rect">
            <a:avLst/>
          </a:prstGeom>
        </p:spPr>
      </p:pic>
      <p:pic>
        <p:nvPicPr>
          <p:cNvPr id="127" name="Image 126" descr="Une image contenant texte, montre, jauge&#10;&#10;Description générée automatiquement">
            <a:extLst>
              <a:ext uri="{FF2B5EF4-FFF2-40B4-BE49-F238E27FC236}">
                <a16:creationId xmlns:a16="http://schemas.microsoft.com/office/drawing/2014/main" id="{B660111F-A10C-351D-D8E0-90530C0983D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574646" y="5029842"/>
            <a:ext cx="1422724" cy="1600565"/>
          </a:xfrm>
          <a:prstGeom prst="rect">
            <a:avLst/>
          </a:prstGeom>
        </p:spPr>
      </p:pic>
      <p:pic>
        <p:nvPicPr>
          <p:cNvPr id="129" name="Image 128" descr="Une image contenant texte, miroir&#10;&#10;Description générée automatiquement">
            <a:extLst>
              <a:ext uri="{FF2B5EF4-FFF2-40B4-BE49-F238E27FC236}">
                <a16:creationId xmlns:a16="http://schemas.microsoft.com/office/drawing/2014/main" id="{D03267A9-CC20-86C0-A3C4-3E3D3003A941}"/>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550315" y="5215590"/>
            <a:ext cx="1757916" cy="1397318"/>
          </a:xfrm>
          <a:prstGeom prst="rect">
            <a:avLst/>
          </a:prstGeom>
        </p:spPr>
      </p:pic>
      <p:pic>
        <p:nvPicPr>
          <p:cNvPr id="131" name="Image 130">
            <a:extLst>
              <a:ext uri="{FF2B5EF4-FFF2-40B4-BE49-F238E27FC236}">
                <a16:creationId xmlns:a16="http://schemas.microsoft.com/office/drawing/2014/main" id="{9B5ECF37-CDD8-F7FC-1715-13010DD05DA9}"/>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460595" y="5207656"/>
            <a:ext cx="1377262" cy="762174"/>
          </a:xfrm>
          <a:prstGeom prst="rect">
            <a:avLst/>
          </a:prstGeom>
        </p:spPr>
      </p:pic>
      <p:pic>
        <p:nvPicPr>
          <p:cNvPr id="133" name="Image 132">
            <a:extLst>
              <a:ext uri="{FF2B5EF4-FFF2-40B4-BE49-F238E27FC236}">
                <a16:creationId xmlns:a16="http://schemas.microsoft.com/office/drawing/2014/main" id="{6157EC3D-052C-17C1-DEF4-B90D7730AAA1}"/>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8106734" y="4453598"/>
            <a:ext cx="910660" cy="1124933"/>
          </a:xfrm>
          <a:prstGeom prst="rect">
            <a:avLst/>
          </a:prstGeom>
        </p:spPr>
      </p:pic>
      <p:pic>
        <p:nvPicPr>
          <p:cNvPr id="135" name="Image 134">
            <a:extLst>
              <a:ext uri="{FF2B5EF4-FFF2-40B4-BE49-F238E27FC236}">
                <a16:creationId xmlns:a16="http://schemas.microsoft.com/office/drawing/2014/main" id="{23B8D662-E497-E762-1262-B223803B28C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042956" y="5112709"/>
            <a:ext cx="985598" cy="685634"/>
          </a:xfrm>
          <a:prstGeom prst="rect">
            <a:avLst/>
          </a:prstGeom>
        </p:spPr>
      </p:pic>
      <p:pic>
        <p:nvPicPr>
          <p:cNvPr id="137" name="Image 136">
            <a:extLst>
              <a:ext uri="{FF2B5EF4-FFF2-40B4-BE49-F238E27FC236}">
                <a16:creationId xmlns:a16="http://schemas.microsoft.com/office/drawing/2014/main" id="{AA3924FD-AD0D-252B-F640-03FC22005DD5}"/>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376129" y="3892868"/>
            <a:ext cx="1452879" cy="843607"/>
          </a:xfrm>
          <a:prstGeom prst="rect">
            <a:avLst/>
          </a:prstGeom>
        </p:spPr>
      </p:pic>
      <p:pic>
        <p:nvPicPr>
          <p:cNvPr id="139" name="Image 138" descr="Une image contenant texte&#10;&#10;Description générée automatiquement">
            <a:extLst>
              <a:ext uri="{FF2B5EF4-FFF2-40B4-BE49-F238E27FC236}">
                <a16:creationId xmlns:a16="http://schemas.microsoft.com/office/drawing/2014/main" id="{5796D82B-53CA-1980-897B-6E9263ACDD1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6473031" y="3957289"/>
            <a:ext cx="1600565" cy="1219478"/>
          </a:xfrm>
          <a:prstGeom prst="rect">
            <a:avLst/>
          </a:prstGeom>
        </p:spPr>
      </p:pic>
      <p:pic>
        <p:nvPicPr>
          <p:cNvPr id="141" name="Image 140" descr="Une image contenant texte, clipart&#10;&#10;Description générée automatiquement">
            <a:extLst>
              <a:ext uri="{FF2B5EF4-FFF2-40B4-BE49-F238E27FC236}">
                <a16:creationId xmlns:a16="http://schemas.microsoft.com/office/drawing/2014/main" id="{3FB82DA0-2A4A-2D64-091C-1E4C2B1881F4}"/>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5150753" y="3918465"/>
            <a:ext cx="1309842" cy="1297125"/>
          </a:xfrm>
          <a:prstGeom prst="rect">
            <a:avLst/>
          </a:prstGeom>
        </p:spPr>
      </p:pic>
      <p:pic>
        <p:nvPicPr>
          <p:cNvPr id="143" name="Image 142">
            <a:extLst>
              <a:ext uri="{FF2B5EF4-FFF2-40B4-BE49-F238E27FC236}">
                <a16:creationId xmlns:a16="http://schemas.microsoft.com/office/drawing/2014/main" id="{8997385B-528A-D275-4C0B-809644A935B6}"/>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26923" y="2949233"/>
            <a:ext cx="1713190" cy="744255"/>
          </a:xfrm>
          <a:prstGeom prst="rect">
            <a:avLst/>
          </a:prstGeom>
        </p:spPr>
      </p:pic>
      <p:pic>
        <p:nvPicPr>
          <p:cNvPr id="145" name="Image 144">
            <a:extLst>
              <a:ext uri="{FF2B5EF4-FFF2-40B4-BE49-F238E27FC236}">
                <a16:creationId xmlns:a16="http://schemas.microsoft.com/office/drawing/2014/main" id="{C6A50397-D16F-9400-2E7D-8712271DB4A3}"/>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001726" y="4707900"/>
            <a:ext cx="1035543" cy="769660"/>
          </a:xfrm>
          <a:prstGeom prst="rect">
            <a:avLst/>
          </a:prstGeom>
        </p:spPr>
      </p:pic>
      <p:pic>
        <p:nvPicPr>
          <p:cNvPr id="147" name="Image 146" descr="Une image contenant texte&#10;&#10;Description générée automatiquement">
            <a:extLst>
              <a:ext uri="{FF2B5EF4-FFF2-40B4-BE49-F238E27FC236}">
                <a16:creationId xmlns:a16="http://schemas.microsoft.com/office/drawing/2014/main" id="{96FF4792-F6AD-6F2D-E127-904FFC391B75}"/>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7252112" y="1182325"/>
            <a:ext cx="1295248" cy="762954"/>
          </a:xfrm>
          <a:prstGeom prst="rect">
            <a:avLst/>
          </a:prstGeom>
        </p:spPr>
      </p:pic>
      <p:pic>
        <p:nvPicPr>
          <p:cNvPr id="149" name="Image 148">
            <a:extLst>
              <a:ext uri="{FF2B5EF4-FFF2-40B4-BE49-F238E27FC236}">
                <a16:creationId xmlns:a16="http://schemas.microsoft.com/office/drawing/2014/main" id="{4AD7C4ED-606B-AC84-8184-9232FEE19421}"/>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1209971" y="623673"/>
            <a:ext cx="1130596" cy="957681"/>
          </a:xfrm>
          <a:prstGeom prst="rect">
            <a:avLst/>
          </a:prstGeom>
        </p:spPr>
      </p:pic>
      <p:pic>
        <p:nvPicPr>
          <p:cNvPr id="151" name="Image 150" descr="Une image contenant texte&#10;&#10;Description générée automatiquement">
            <a:extLst>
              <a:ext uri="{FF2B5EF4-FFF2-40B4-BE49-F238E27FC236}">
                <a16:creationId xmlns:a16="http://schemas.microsoft.com/office/drawing/2014/main" id="{540AA0CD-E058-32F4-FDBB-5B373EA6278C}"/>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0579339" y="2461513"/>
            <a:ext cx="1217436" cy="608718"/>
          </a:xfrm>
          <a:prstGeom prst="rect">
            <a:avLst/>
          </a:prstGeom>
        </p:spPr>
      </p:pic>
      <p:pic>
        <p:nvPicPr>
          <p:cNvPr id="153" name="Image 152" descr="Une image contenant texte&#10;&#10;Description générée automatiquement">
            <a:extLst>
              <a:ext uri="{FF2B5EF4-FFF2-40B4-BE49-F238E27FC236}">
                <a16:creationId xmlns:a16="http://schemas.microsoft.com/office/drawing/2014/main" id="{D7221359-309B-8027-76D0-26912867AE9B}"/>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530527" y="4845692"/>
            <a:ext cx="857811" cy="892823"/>
          </a:xfrm>
          <a:prstGeom prst="rect">
            <a:avLst/>
          </a:prstGeom>
        </p:spPr>
      </p:pic>
      <p:pic>
        <p:nvPicPr>
          <p:cNvPr id="155" name="Image 154" descr="Une image contenant texte&#10;&#10;Description générée automatiquement">
            <a:extLst>
              <a:ext uri="{FF2B5EF4-FFF2-40B4-BE49-F238E27FC236}">
                <a16:creationId xmlns:a16="http://schemas.microsoft.com/office/drawing/2014/main" id="{71B45E72-D9AA-AA19-C768-1596A50F8FCA}"/>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331081" y="2143810"/>
            <a:ext cx="1003234" cy="1003234"/>
          </a:xfrm>
          <a:prstGeom prst="rect">
            <a:avLst/>
          </a:prstGeom>
        </p:spPr>
      </p:pic>
      <p:pic>
        <p:nvPicPr>
          <p:cNvPr id="157" name="Image 156" descr="Une image contenant texte&#10;&#10;Description générée automatiquement">
            <a:extLst>
              <a:ext uri="{FF2B5EF4-FFF2-40B4-BE49-F238E27FC236}">
                <a16:creationId xmlns:a16="http://schemas.microsoft.com/office/drawing/2014/main" id="{C07C9EDA-46D6-7F20-3217-E01EADA5FD95}"/>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4139773" y="1273083"/>
            <a:ext cx="1640969" cy="1154450"/>
          </a:xfrm>
          <a:prstGeom prst="rect">
            <a:avLst/>
          </a:prstGeom>
        </p:spPr>
      </p:pic>
      <p:pic>
        <p:nvPicPr>
          <p:cNvPr id="159" name="Image 158" descr="Une image contenant texte&#10;&#10;Description générée automatiquement">
            <a:extLst>
              <a:ext uri="{FF2B5EF4-FFF2-40B4-BE49-F238E27FC236}">
                <a16:creationId xmlns:a16="http://schemas.microsoft.com/office/drawing/2014/main" id="{71C67D97-12E5-DD95-7DB7-D48A3B6779AF}"/>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379986" y="2211506"/>
            <a:ext cx="885633" cy="876310"/>
          </a:xfrm>
          <a:prstGeom prst="rect">
            <a:avLst/>
          </a:prstGeom>
        </p:spPr>
      </p:pic>
      <p:pic>
        <p:nvPicPr>
          <p:cNvPr id="161" name="Image 160">
            <a:extLst>
              <a:ext uri="{FF2B5EF4-FFF2-40B4-BE49-F238E27FC236}">
                <a16:creationId xmlns:a16="http://schemas.microsoft.com/office/drawing/2014/main" id="{AD2605C3-AD76-C715-7798-81CDA089C416}"/>
              </a:ext>
            </a:extLst>
          </p:cNvPr>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8233854" y="4037752"/>
            <a:ext cx="1109137" cy="569163"/>
          </a:xfrm>
          <a:prstGeom prst="rect">
            <a:avLst/>
          </a:prstGeom>
        </p:spPr>
      </p:pic>
      <p:pic>
        <p:nvPicPr>
          <p:cNvPr id="163" name="Image 162">
            <a:extLst>
              <a:ext uri="{FF2B5EF4-FFF2-40B4-BE49-F238E27FC236}">
                <a16:creationId xmlns:a16="http://schemas.microsoft.com/office/drawing/2014/main" id="{FCF13D39-68D9-778A-0B7E-4F01B8B22DA5}"/>
              </a:ext>
            </a:extLst>
          </p:cNvPr>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189350" y="5531693"/>
            <a:ext cx="2108823" cy="1098714"/>
          </a:xfrm>
          <a:prstGeom prst="rect">
            <a:avLst/>
          </a:prstGeom>
        </p:spPr>
      </p:pic>
      <p:pic>
        <p:nvPicPr>
          <p:cNvPr id="165" name="Image 164" descr="Une image contenant texte, clipart&#10;&#10;Description générée automatiquement">
            <a:extLst>
              <a:ext uri="{FF2B5EF4-FFF2-40B4-BE49-F238E27FC236}">
                <a16:creationId xmlns:a16="http://schemas.microsoft.com/office/drawing/2014/main" id="{2FA3EB86-DA19-CB7E-8A68-5AD33E5DFC59}"/>
              </a:ext>
            </a:extLst>
          </p:cNvPr>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9659751" y="4465594"/>
            <a:ext cx="885634" cy="749996"/>
          </a:xfrm>
          <a:prstGeom prst="rect">
            <a:avLst/>
          </a:prstGeom>
        </p:spPr>
      </p:pic>
      <p:pic>
        <p:nvPicPr>
          <p:cNvPr id="167" name="Image 166">
            <a:extLst>
              <a:ext uri="{FF2B5EF4-FFF2-40B4-BE49-F238E27FC236}">
                <a16:creationId xmlns:a16="http://schemas.microsoft.com/office/drawing/2014/main" id="{E451C079-3436-1081-2492-D12246055DDE}"/>
              </a:ext>
            </a:extLst>
          </p:cNvPr>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146467" y="451046"/>
            <a:ext cx="1215044" cy="615844"/>
          </a:xfrm>
          <a:prstGeom prst="rect">
            <a:avLst/>
          </a:prstGeom>
        </p:spPr>
      </p:pic>
      <p:pic>
        <p:nvPicPr>
          <p:cNvPr id="169" name="Image 168" descr="Une image contenant texte&#10;&#10;Description générée automatiquement">
            <a:extLst>
              <a:ext uri="{FF2B5EF4-FFF2-40B4-BE49-F238E27FC236}">
                <a16:creationId xmlns:a16="http://schemas.microsoft.com/office/drawing/2014/main" id="{28CAADA1-0DE7-F866-4DCF-95F69613CEBF}"/>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6647260" y="216655"/>
            <a:ext cx="1555286" cy="816675"/>
          </a:xfrm>
          <a:prstGeom prst="rect">
            <a:avLst/>
          </a:prstGeom>
        </p:spPr>
      </p:pic>
      <p:pic>
        <p:nvPicPr>
          <p:cNvPr id="171" name="Image 170" descr="Une image contenant texte, clipart&#10;&#10;Description générée automatiquement">
            <a:extLst>
              <a:ext uri="{FF2B5EF4-FFF2-40B4-BE49-F238E27FC236}">
                <a16:creationId xmlns:a16="http://schemas.microsoft.com/office/drawing/2014/main" id="{77485D23-9F7B-D790-2764-483F53484AA4}"/>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10078102" y="307549"/>
            <a:ext cx="2113898" cy="2113898"/>
          </a:xfrm>
          <a:prstGeom prst="rect">
            <a:avLst/>
          </a:prstGeom>
        </p:spPr>
      </p:pic>
      <p:pic>
        <p:nvPicPr>
          <p:cNvPr id="173" name="Image 172">
            <a:extLst>
              <a:ext uri="{FF2B5EF4-FFF2-40B4-BE49-F238E27FC236}">
                <a16:creationId xmlns:a16="http://schemas.microsoft.com/office/drawing/2014/main" id="{91EF99EA-E9D5-CAE6-6EC6-22E52DB9691B}"/>
              </a:ext>
            </a:extLst>
          </p:cNvPr>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7595429" y="2686024"/>
            <a:ext cx="994614" cy="576319"/>
          </a:xfrm>
          <a:prstGeom prst="rect">
            <a:avLst/>
          </a:prstGeom>
        </p:spPr>
      </p:pic>
      <p:pic>
        <p:nvPicPr>
          <p:cNvPr id="175" name="Image 174">
            <a:extLst>
              <a:ext uri="{FF2B5EF4-FFF2-40B4-BE49-F238E27FC236}">
                <a16:creationId xmlns:a16="http://schemas.microsoft.com/office/drawing/2014/main" id="{DE6161C8-7B58-1FFB-3DF2-44EDF1E6B409}"/>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3966285" y="3739126"/>
            <a:ext cx="1184468" cy="1176299"/>
          </a:xfrm>
          <a:prstGeom prst="rect">
            <a:avLst/>
          </a:prstGeom>
        </p:spPr>
      </p:pic>
      <p:pic>
        <p:nvPicPr>
          <p:cNvPr id="177" name="Image 176">
            <a:extLst>
              <a:ext uri="{FF2B5EF4-FFF2-40B4-BE49-F238E27FC236}">
                <a16:creationId xmlns:a16="http://schemas.microsoft.com/office/drawing/2014/main" id="{5431D132-D9C5-3C89-F0CD-1B07625A833A}"/>
              </a:ext>
            </a:extLst>
          </p:cNvPr>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7359639" y="5969830"/>
            <a:ext cx="2375441" cy="762174"/>
          </a:xfrm>
          <a:prstGeom prst="rect">
            <a:avLst/>
          </a:prstGeom>
        </p:spPr>
      </p:pic>
      <p:pic>
        <p:nvPicPr>
          <p:cNvPr id="179" name="Image 178">
            <a:extLst>
              <a:ext uri="{FF2B5EF4-FFF2-40B4-BE49-F238E27FC236}">
                <a16:creationId xmlns:a16="http://schemas.microsoft.com/office/drawing/2014/main" id="{63132ED3-D9D0-7853-C8B3-8030A1897176}"/>
              </a:ext>
            </a:extLst>
          </p:cNvPr>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10639172" y="4151257"/>
            <a:ext cx="1221524" cy="798689"/>
          </a:xfrm>
          <a:prstGeom prst="rect">
            <a:avLst/>
          </a:prstGeom>
        </p:spPr>
      </p:pic>
      <p:pic>
        <p:nvPicPr>
          <p:cNvPr id="181" name="Image 180">
            <a:extLst>
              <a:ext uri="{FF2B5EF4-FFF2-40B4-BE49-F238E27FC236}">
                <a16:creationId xmlns:a16="http://schemas.microsoft.com/office/drawing/2014/main" id="{DE4FB4EB-E2CB-7D37-C486-15B04226B105}"/>
              </a:ext>
            </a:extLst>
          </p:cNvPr>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10318560" y="5207656"/>
            <a:ext cx="1738994" cy="1279002"/>
          </a:xfrm>
          <a:prstGeom prst="rect">
            <a:avLst/>
          </a:prstGeom>
        </p:spPr>
      </p:pic>
    </p:spTree>
    <p:extLst>
      <p:ext uri="{BB962C8B-B14F-4D97-AF65-F5344CB8AC3E}">
        <p14:creationId xmlns:p14="http://schemas.microsoft.com/office/powerpoint/2010/main" val="290183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2EFD392-2680-41C6-A661-44456DAA5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E866941-6974-471B-96DC-E7D4042D8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7" name="Freeform 6">
              <a:extLst>
                <a:ext uri="{FF2B5EF4-FFF2-40B4-BE49-F238E27FC236}">
                  <a16:creationId xmlns:a16="http://schemas.microsoft.com/office/drawing/2014/main" id="{FDDB1D1D-BDCA-4CA7-ACB7-28E2D624CB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8" name="Freeform 6">
              <a:extLst>
                <a:ext uri="{FF2B5EF4-FFF2-40B4-BE49-F238E27FC236}">
                  <a16:creationId xmlns:a16="http://schemas.microsoft.com/office/drawing/2014/main" id="{91FF3012-8189-40F6-B836-E04371B02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txBody>
            <a:bodyPr/>
            <a:lstStyle/>
            <a:p>
              <a:endParaRPr lang="en-US" dirty="0"/>
            </a:p>
          </p:txBody>
        </p:sp>
      </p:grpSp>
      <p:sp>
        <p:nvSpPr>
          <p:cNvPr id="3" name="Espace réservé du contenu 2">
            <a:extLst>
              <a:ext uri="{FF2B5EF4-FFF2-40B4-BE49-F238E27FC236}">
                <a16:creationId xmlns:a16="http://schemas.microsoft.com/office/drawing/2014/main" id="{7ACE1351-FB6D-2DB5-7ED3-995C8406536A}"/>
              </a:ext>
            </a:extLst>
          </p:cNvPr>
          <p:cNvSpPr>
            <a:spLocks noGrp="1"/>
          </p:cNvSpPr>
          <p:nvPr>
            <p:ph idx="1"/>
          </p:nvPr>
        </p:nvSpPr>
        <p:spPr>
          <a:xfrm>
            <a:off x="103240" y="132735"/>
            <a:ext cx="7164336" cy="6592530"/>
          </a:xfrm>
        </p:spPr>
        <p:txBody>
          <a:bodyPr vert="horz" lIns="91440" tIns="45720" rIns="91440" bIns="45720" rtlCol="0">
            <a:normAutofit fontScale="92500" lnSpcReduction="10000"/>
          </a:bodyPr>
          <a:lstStyle/>
          <a:p>
            <a:r>
              <a:rPr lang="fr-FR" sz="1200" dirty="0">
                <a:solidFill>
                  <a:schemeClr val="tx1">
                    <a:alpha val="60000"/>
                  </a:schemeClr>
                </a:solidFill>
              </a:rPr>
              <a:t>formation professionnelle.</a:t>
            </a:r>
            <a:endParaRPr lang="fr-FR" sz="1200" dirty="0">
              <a:solidFill>
                <a:schemeClr val="tx1">
                  <a:alpha val="60000"/>
                </a:schemeClr>
              </a:solidFill>
              <a:cs typeface="Calibri" panose="020F0502020204030204"/>
            </a:endParaRPr>
          </a:p>
          <a:p>
            <a:r>
              <a:rPr lang="fr-FR" sz="1200" dirty="0">
                <a:solidFill>
                  <a:schemeClr val="tx1">
                    <a:alpha val="60000"/>
                  </a:schemeClr>
                </a:solidFill>
                <a:ea typeface="+mn-lt"/>
                <a:cs typeface="+mn-lt"/>
              </a:rPr>
              <a:t>ASSOFAC Région Centre-Val de Loire déploie son expertise aux côtés de tous ceux – pouvoirs publics, administrations territoriales, partenaires sociaux, entreprises – qui agissent en faveur de la promotion professionnelle.</a:t>
            </a:r>
            <a:endParaRPr lang="fr-FR" sz="1200" dirty="0">
              <a:solidFill>
                <a:schemeClr val="tx1">
                  <a:alpha val="60000"/>
                </a:schemeClr>
              </a:solidFill>
            </a:endParaRPr>
          </a:p>
          <a:p>
            <a:endParaRPr lang="fr-FR" sz="1200" dirty="0">
              <a:solidFill>
                <a:schemeClr val="tx1">
                  <a:alpha val="60000"/>
                </a:schemeClr>
              </a:solidFill>
            </a:endParaRPr>
          </a:p>
          <a:p>
            <a:r>
              <a:rPr lang="fr-FR" sz="1200" dirty="0">
                <a:solidFill>
                  <a:schemeClr val="tx1">
                    <a:alpha val="60000"/>
                  </a:schemeClr>
                </a:solidFill>
                <a:ea typeface="+mn-lt"/>
                <a:cs typeface="+mn-lt"/>
              </a:rPr>
              <a:t>Nous avons ainsi pu répondre aux besoins de publics variés :</a:t>
            </a:r>
            <a:endParaRPr lang="fr-FR" sz="1200" dirty="0">
              <a:solidFill>
                <a:schemeClr val="tx1">
                  <a:alpha val="60000"/>
                </a:schemeClr>
              </a:solidFill>
            </a:endParaRPr>
          </a:p>
          <a:p>
            <a:r>
              <a:rPr lang="fr-FR" sz="1200" dirty="0">
                <a:solidFill>
                  <a:schemeClr val="tx1">
                    <a:alpha val="60000"/>
                  </a:schemeClr>
                </a:solidFill>
                <a:ea typeface="+mn-lt"/>
                <a:cs typeface="+mn-lt"/>
              </a:rPr>
              <a:t>Demandeurs d’emploi</a:t>
            </a:r>
            <a:endParaRPr lang="fr-FR" sz="1200" dirty="0">
              <a:solidFill>
                <a:schemeClr val="tx1">
                  <a:alpha val="60000"/>
                </a:schemeClr>
              </a:solidFill>
            </a:endParaRPr>
          </a:p>
          <a:p>
            <a:r>
              <a:rPr lang="fr-FR" sz="1200" dirty="0">
                <a:solidFill>
                  <a:schemeClr val="tx1">
                    <a:alpha val="60000"/>
                  </a:schemeClr>
                </a:solidFill>
                <a:ea typeface="+mn-lt"/>
                <a:cs typeface="+mn-lt"/>
              </a:rPr>
              <a:t>Salariés</a:t>
            </a:r>
            <a:endParaRPr lang="fr-FR" sz="1200" dirty="0">
              <a:solidFill>
                <a:schemeClr val="tx1">
                  <a:alpha val="60000"/>
                </a:schemeClr>
              </a:solidFill>
            </a:endParaRPr>
          </a:p>
          <a:p>
            <a:r>
              <a:rPr lang="fr-FR" sz="1200" dirty="0">
                <a:solidFill>
                  <a:schemeClr val="tx1">
                    <a:alpha val="60000"/>
                  </a:schemeClr>
                </a:solidFill>
                <a:ea typeface="+mn-lt"/>
                <a:cs typeface="+mn-lt"/>
              </a:rPr>
              <a:t>Bénéficiaires des minima sociaux</a:t>
            </a:r>
            <a:endParaRPr lang="fr-FR" sz="1200" dirty="0">
              <a:solidFill>
                <a:schemeClr val="tx1">
                  <a:alpha val="60000"/>
                </a:schemeClr>
              </a:solidFill>
            </a:endParaRPr>
          </a:p>
          <a:p>
            <a:r>
              <a:rPr lang="fr-FR" sz="1200" dirty="0">
                <a:solidFill>
                  <a:schemeClr val="tx1">
                    <a:alpha val="60000"/>
                  </a:schemeClr>
                </a:solidFill>
                <a:ea typeface="+mn-lt"/>
                <a:cs typeface="+mn-lt"/>
              </a:rPr>
              <a:t>Jeunes (16 – 26 ans)</a:t>
            </a:r>
            <a:endParaRPr lang="fr-FR" sz="1200" dirty="0">
              <a:solidFill>
                <a:schemeClr val="tx1">
                  <a:alpha val="60000"/>
                </a:schemeClr>
              </a:solidFill>
            </a:endParaRPr>
          </a:p>
          <a:p>
            <a:r>
              <a:rPr lang="fr-FR" sz="1200" dirty="0">
                <a:solidFill>
                  <a:schemeClr val="tx1">
                    <a:alpha val="60000"/>
                  </a:schemeClr>
                </a:solidFill>
                <a:ea typeface="+mn-lt"/>
                <a:cs typeface="+mn-lt"/>
              </a:rPr>
              <a:t>Personnes d’origine étrangère, primo-arrivantes</a:t>
            </a:r>
            <a:endParaRPr lang="fr-FR" sz="1200" dirty="0">
              <a:solidFill>
                <a:schemeClr val="tx1">
                  <a:alpha val="60000"/>
                </a:schemeClr>
              </a:solidFill>
            </a:endParaRPr>
          </a:p>
          <a:p>
            <a:r>
              <a:rPr lang="fr-FR" sz="1200" dirty="0">
                <a:solidFill>
                  <a:schemeClr val="tx1">
                    <a:alpha val="60000"/>
                  </a:schemeClr>
                </a:solidFill>
                <a:ea typeface="+mn-lt"/>
                <a:cs typeface="+mn-lt"/>
              </a:rPr>
              <a:t>Travailleurs handicapés</a:t>
            </a:r>
            <a:endParaRPr lang="fr-FR" sz="1200" dirty="0">
              <a:solidFill>
                <a:schemeClr val="tx1">
                  <a:alpha val="60000"/>
                </a:schemeClr>
              </a:solidFill>
            </a:endParaRPr>
          </a:p>
          <a:p>
            <a:r>
              <a:rPr lang="fr-FR" sz="1200" dirty="0">
                <a:solidFill>
                  <a:schemeClr val="tx1">
                    <a:alpha val="60000"/>
                  </a:schemeClr>
                </a:solidFill>
                <a:ea typeface="+mn-lt"/>
                <a:cs typeface="+mn-lt"/>
              </a:rPr>
              <a:t>Etc.</a:t>
            </a:r>
            <a:endParaRPr lang="fr-FR" sz="1200" dirty="0">
              <a:solidFill>
                <a:schemeClr val="tx1">
                  <a:alpha val="60000"/>
                </a:schemeClr>
              </a:solidFill>
            </a:endParaRPr>
          </a:p>
          <a:p>
            <a:endParaRPr lang="fr-FR" sz="1200" dirty="0">
              <a:solidFill>
                <a:schemeClr val="tx1">
                  <a:alpha val="60000"/>
                </a:schemeClr>
              </a:solidFill>
            </a:endParaRPr>
          </a:p>
          <a:p>
            <a:r>
              <a:rPr lang="fr-FR" sz="1200" dirty="0">
                <a:solidFill>
                  <a:schemeClr val="tx1">
                    <a:alpha val="60000"/>
                  </a:schemeClr>
                </a:solidFill>
                <a:ea typeface="+mn-lt"/>
                <a:cs typeface="+mn-lt"/>
              </a:rPr>
              <a:t>Aujourd’hui, ASSOFAC est un acteur majeur de l’accompagnement aux changements de premier niveau. Notre expertise pédagogique et territoriale est réelle. Nous sommes en effet présents sur les programmes structurants d’accompagnements et/ou de formation des publics en insertion :</a:t>
            </a:r>
            <a:endParaRPr lang="fr-FR" sz="1200" dirty="0">
              <a:solidFill>
                <a:schemeClr val="tx1">
                  <a:alpha val="60000"/>
                </a:schemeClr>
              </a:solidFill>
            </a:endParaRPr>
          </a:p>
          <a:p>
            <a:r>
              <a:rPr lang="fr-FR" sz="1200" dirty="0">
                <a:solidFill>
                  <a:schemeClr val="tx1">
                    <a:alpha val="60000"/>
                  </a:schemeClr>
                </a:solidFill>
                <a:ea typeface="+mn-lt"/>
                <a:cs typeface="+mn-lt"/>
              </a:rPr>
              <a:t>Formation linguistique FLE/FLI ALPHA,</a:t>
            </a:r>
            <a:endParaRPr lang="fr-FR" sz="1200" dirty="0">
              <a:solidFill>
                <a:schemeClr val="tx1">
                  <a:alpha val="60000"/>
                </a:schemeClr>
              </a:solidFill>
            </a:endParaRPr>
          </a:p>
          <a:p>
            <a:r>
              <a:rPr lang="fr-FR" sz="1200" dirty="0">
                <a:solidFill>
                  <a:schemeClr val="tx1">
                    <a:alpha val="60000"/>
                  </a:schemeClr>
                </a:solidFill>
                <a:ea typeface="+mn-lt"/>
                <a:cs typeface="+mn-lt"/>
              </a:rPr>
              <a:t>Lutte contre l’illettrisme et l’illectronisme,</a:t>
            </a:r>
            <a:endParaRPr lang="fr-FR" sz="1200" dirty="0">
              <a:solidFill>
                <a:schemeClr val="tx1">
                  <a:alpha val="60000"/>
                </a:schemeClr>
              </a:solidFill>
            </a:endParaRPr>
          </a:p>
          <a:p>
            <a:r>
              <a:rPr lang="fr-FR" sz="1200" dirty="0">
                <a:solidFill>
                  <a:schemeClr val="tx1">
                    <a:alpha val="60000"/>
                  </a:schemeClr>
                </a:solidFill>
                <a:ea typeface="+mn-lt"/>
                <a:cs typeface="+mn-lt"/>
              </a:rPr>
              <a:t>Accompagnements au projet à la mobilité professionnelle, </a:t>
            </a:r>
            <a:endParaRPr lang="fr-FR" sz="1200" dirty="0">
              <a:solidFill>
                <a:schemeClr val="tx1">
                  <a:alpha val="60000"/>
                </a:schemeClr>
              </a:solidFill>
            </a:endParaRPr>
          </a:p>
          <a:p>
            <a:r>
              <a:rPr lang="fr-FR" sz="1200" dirty="0">
                <a:solidFill>
                  <a:schemeClr val="tx1">
                    <a:alpha val="60000"/>
                  </a:schemeClr>
                </a:solidFill>
                <a:ea typeface="+mn-lt"/>
                <a:cs typeface="+mn-lt"/>
              </a:rPr>
              <a:t>Formations professionnalisantes aux métiers du secteur sanitaire et social (prépa concours, ASH, auxiliaire ambulancier),</a:t>
            </a:r>
            <a:endParaRPr lang="fr-FR" sz="1200" dirty="0">
              <a:solidFill>
                <a:schemeClr val="tx1">
                  <a:alpha val="60000"/>
                </a:schemeClr>
              </a:solidFill>
            </a:endParaRPr>
          </a:p>
          <a:p>
            <a:r>
              <a:rPr lang="fr-FR" sz="1200" dirty="0">
                <a:solidFill>
                  <a:schemeClr val="tx1">
                    <a:alpha val="60000"/>
                  </a:schemeClr>
                </a:solidFill>
                <a:ea typeface="+mn-lt"/>
                <a:cs typeface="+mn-lt"/>
              </a:rPr>
              <a:t>Formations professionnalisantes aux métiers du secteur de l’hygiène et de la propreté (laveur de vitres, agent d’entretien).</a:t>
            </a:r>
            <a:endParaRPr lang="fr-FR" sz="1200" dirty="0">
              <a:solidFill>
                <a:schemeClr val="tx1">
                  <a:alpha val="60000"/>
                </a:schemeClr>
              </a:solidFill>
            </a:endParaRPr>
          </a:p>
          <a:p>
            <a:endParaRPr lang="fr-FR" sz="1200" dirty="0">
              <a:solidFill>
                <a:schemeClr val="tx1">
                  <a:alpha val="60000"/>
                </a:schemeClr>
              </a:solidFill>
            </a:endParaRPr>
          </a:p>
          <a:p>
            <a:r>
              <a:rPr lang="fr-FR" sz="1200" dirty="0">
                <a:solidFill>
                  <a:schemeClr val="tx1">
                    <a:alpha val="60000"/>
                  </a:schemeClr>
                </a:solidFill>
                <a:ea typeface="+mn-lt"/>
                <a:cs typeface="+mn-lt"/>
              </a:rPr>
              <a:t>Ces différentes actions nous permettent d’être en contacts avec des organismes de formation partenaires ce qui nous offre une large gamme de possibilités d’orientation et/ou de relais au bénéfice des personnes reçues. De plus notre ancrage au sein de la FFP (Fédération de la Formation Professionnelle) a favorisé le développement d’un partenariat plus large géographiquement et fonctionnellement.</a:t>
            </a:r>
            <a:endParaRPr lang="fr-FR" sz="1200" dirty="0">
              <a:solidFill>
                <a:schemeClr val="tx1">
                  <a:alpha val="60000"/>
                </a:schemeClr>
              </a:solidFill>
            </a:endParaRPr>
          </a:p>
          <a:p>
            <a:endParaRPr lang="fr-FR" sz="800" dirty="0">
              <a:solidFill>
                <a:schemeClr val="tx1">
                  <a:alpha val="60000"/>
                </a:schemeClr>
              </a:solidFill>
            </a:endParaRPr>
          </a:p>
          <a:p>
            <a:endParaRPr lang="fr-FR" sz="800" dirty="0">
              <a:solidFill>
                <a:schemeClr val="tx1">
                  <a:alpha val="60000"/>
                </a:schemeClr>
              </a:solidFill>
              <a:cs typeface="Calibri"/>
            </a:endParaRPr>
          </a:p>
        </p:txBody>
      </p:sp>
      <p:pic>
        <p:nvPicPr>
          <p:cNvPr id="9" name="Image 8">
            <a:extLst>
              <a:ext uri="{FF2B5EF4-FFF2-40B4-BE49-F238E27FC236}">
                <a16:creationId xmlns:a16="http://schemas.microsoft.com/office/drawing/2014/main" id="{0F01A387-8560-E1DC-4772-FB37237389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338" y="859372"/>
            <a:ext cx="3894254" cy="1249493"/>
          </a:xfrm>
          <a:prstGeom prst="rect">
            <a:avLst/>
          </a:prstGeom>
        </p:spPr>
      </p:pic>
      <p:pic>
        <p:nvPicPr>
          <p:cNvPr id="7" name="Image 6">
            <a:extLst>
              <a:ext uri="{FF2B5EF4-FFF2-40B4-BE49-F238E27FC236}">
                <a16:creationId xmlns:a16="http://schemas.microsoft.com/office/drawing/2014/main" id="{35509644-E57F-EFD5-8063-1AAF8CBEA6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3338" y="2820523"/>
            <a:ext cx="3894254" cy="1216954"/>
          </a:xfrm>
          <a:prstGeom prst="rect">
            <a:avLst/>
          </a:prstGeom>
        </p:spPr>
      </p:pic>
      <p:pic>
        <p:nvPicPr>
          <p:cNvPr id="5" name="Image 4">
            <a:extLst>
              <a:ext uri="{FF2B5EF4-FFF2-40B4-BE49-F238E27FC236}">
                <a16:creationId xmlns:a16="http://schemas.microsoft.com/office/drawing/2014/main" id="{6497811F-2F36-C957-CCD7-AF17A5A350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817" y="4533234"/>
            <a:ext cx="1681295" cy="1681295"/>
          </a:xfrm>
          <a:prstGeom prst="rect">
            <a:avLst/>
          </a:prstGeom>
        </p:spPr>
      </p:pic>
    </p:spTree>
    <p:extLst>
      <p:ext uri="{BB962C8B-B14F-4D97-AF65-F5344CB8AC3E}">
        <p14:creationId xmlns:p14="http://schemas.microsoft.com/office/powerpoint/2010/main" val="2122336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CC65F85C-9E28-806E-A024-D938E2256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5" name="Image 4">
            <a:extLst>
              <a:ext uri="{FF2B5EF4-FFF2-40B4-BE49-F238E27FC236}">
                <a16:creationId xmlns:a16="http://schemas.microsoft.com/office/drawing/2014/main" id="{4334913F-33F8-5D2B-483E-2C21C5A107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61D73937-0F7F-9FAB-0491-941FF6FEE5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79CF1D8F-4E56-E3DC-1832-1C9D126661D3}"/>
              </a:ext>
            </a:extLst>
          </p:cNvPr>
          <p:cNvSpPr>
            <a:spLocks noGrp="1"/>
          </p:cNvSpPr>
          <p:nvPr>
            <p:ph idx="1"/>
          </p:nvPr>
        </p:nvSpPr>
        <p:spPr>
          <a:xfrm>
            <a:off x="5526156" y="2055813"/>
            <a:ext cx="5827644" cy="4121149"/>
          </a:xfrm>
        </p:spPr>
        <p:txBody>
          <a:bodyPr vert="horz" lIns="91440" tIns="45720" rIns="91440" bIns="45720" rtlCol="0" anchor="t">
            <a:normAutofit/>
          </a:bodyPr>
          <a:lstStyle/>
          <a:p>
            <a:r>
              <a:rPr lang="fr-FR" sz="1400">
                <a:ea typeface="+mn-lt"/>
                <a:cs typeface="+mn-lt"/>
              </a:rPr>
              <a:t>À travers notre présence territoriale forte, nous avons établi des contacts nombreux avec l'environnement économique, contacts renforcés par la mise en place d'une offre privée et le développement d'une démarche commerciale d'approche des entreprises du secteur sanitaire et social, de la propreté, de l’agroalimentaire ou de l’insertion par l’activité. </a:t>
            </a:r>
            <a:endParaRPr lang="fr-FR" sz="1400">
              <a:cs typeface="Calibri" panose="020F0502020204030204"/>
            </a:endParaRPr>
          </a:p>
          <a:p>
            <a:endParaRPr lang="fr-FR" sz="1400"/>
          </a:p>
          <a:p>
            <a:r>
              <a:rPr lang="fr-FR" sz="1400">
                <a:ea typeface="+mn-lt"/>
                <a:cs typeface="+mn-lt"/>
              </a:rPr>
              <a:t>Ceci nous permet : </a:t>
            </a:r>
            <a:endParaRPr lang="fr-FR" sz="1400"/>
          </a:p>
          <a:p>
            <a:r>
              <a:rPr lang="fr-FR" sz="1400">
                <a:ea typeface="+mn-lt"/>
                <a:cs typeface="+mn-lt"/>
              </a:rPr>
              <a:t>de faire intervenir des professionnels lors de nos formations soit sur des aspects purement professionnels soit sur des phases de pré-recrutement, </a:t>
            </a:r>
            <a:endParaRPr lang="fr-FR" sz="1400"/>
          </a:p>
          <a:p>
            <a:r>
              <a:rPr lang="fr-FR" sz="1400">
                <a:ea typeface="+mn-lt"/>
                <a:cs typeface="+mn-lt"/>
              </a:rPr>
              <a:t>de proposer des lieux de stage efficaces à nos stagiaires </a:t>
            </a:r>
            <a:endParaRPr lang="fr-FR" sz="1400"/>
          </a:p>
          <a:p>
            <a:r>
              <a:rPr lang="fr-FR" sz="1400">
                <a:ea typeface="+mn-lt"/>
                <a:cs typeface="+mn-lt"/>
              </a:rPr>
              <a:t>d’organiser des ateliers de découverte des métiers</a:t>
            </a:r>
            <a:endParaRPr lang="fr-FR" sz="1400"/>
          </a:p>
          <a:p>
            <a:r>
              <a:rPr lang="fr-FR" sz="1400">
                <a:ea typeface="+mn-lt"/>
                <a:cs typeface="+mn-lt"/>
              </a:rPr>
              <a:t>de mettre en place des périodes d’AFEST</a:t>
            </a:r>
            <a:endParaRPr lang="fr-FR" sz="1400"/>
          </a:p>
          <a:p>
            <a:r>
              <a:rPr lang="fr-FR" sz="1400">
                <a:ea typeface="+mn-lt"/>
                <a:cs typeface="+mn-lt"/>
              </a:rPr>
              <a:t>de développer des opérations DEFI</a:t>
            </a:r>
            <a:endParaRPr lang="fr-FR" sz="1400"/>
          </a:p>
          <a:p>
            <a:endParaRPr lang="fr-FR" sz="1400">
              <a:cs typeface="Calibri"/>
            </a:endParaRPr>
          </a:p>
        </p:txBody>
      </p:sp>
    </p:spTree>
    <p:extLst>
      <p:ext uri="{BB962C8B-B14F-4D97-AF65-F5344CB8AC3E}">
        <p14:creationId xmlns:p14="http://schemas.microsoft.com/office/powerpoint/2010/main" val="45136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9" name="Image 8">
            <a:extLst>
              <a:ext uri="{FF2B5EF4-FFF2-40B4-BE49-F238E27FC236}">
                <a16:creationId xmlns:a16="http://schemas.microsoft.com/office/drawing/2014/main" id="{F44F4D3D-C40A-DB9E-D319-C7B2D1CB72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7" name="Image 6">
            <a:extLst>
              <a:ext uri="{FF2B5EF4-FFF2-40B4-BE49-F238E27FC236}">
                <a16:creationId xmlns:a16="http://schemas.microsoft.com/office/drawing/2014/main" id="{F9C77CC2-0650-12F5-BE23-951D799739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BD8168AD-91D1-3F96-2A27-ADF515ED34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F1959576-D59B-5ADA-526C-7AA1C5D2BF15}"/>
              </a:ext>
            </a:extLst>
          </p:cNvPr>
          <p:cNvSpPr>
            <a:spLocks noGrp="1"/>
          </p:cNvSpPr>
          <p:nvPr>
            <p:ph idx="1"/>
          </p:nvPr>
        </p:nvSpPr>
        <p:spPr>
          <a:xfrm>
            <a:off x="5507799" y="468923"/>
            <a:ext cx="5827644" cy="5920154"/>
          </a:xfrm>
        </p:spPr>
        <p:txBody>
          <a:bodyPr vert="horz" lIns="91440" tIns="45720" rIns="91440" bIns="45720" rtlCol="0" anchor="t">
            <a:normAutofit fontScale="92500" lnSpcReduction="20000"/>
          </a:bodyPr>
          <a:lstStyle/>
          <a:p>
            <a:r>
              <a:rPr lang="fr-FR" sz="1500" dirty="0"/>
              <a:t>Les formations ASSOFAC Région Centre-Val de Loire </a:t>
            </a:r>
            <a:endParaRPr lang="fr-FR" sz="1500" dirty="0">
              <a:cs typeface="Calibri"/>
            </a:endParaRPr>
          </a:p>
          <a:p>
            <a:endParaRPr lang="fr-FR" sz="1500" dirty="0">
              <a:cs typeface="Calibri"/>
            </a:endParaRPr>
          </a:p>
          <a:p>
            <a:endParaRPr lang="fr-FR" sz="1500" dirty="0">
              <a:cs typeface="Calibri"/>
            </a:endParaRPr>
          </a:p>
          <a:p>
            <a:r>
              <a:rPr lang="fr-FR" sz="1500" dirty="0">
                <a:ea typeface="+mn-lt"/>
                <a:cs typeface="+mn-lt"/>
              </a:rPr>
              <a:t>Insertion professionnelle</a:t>
            </a:r>
            <a:endParaRPr lang="fr-FR" sz="1500" dirty="0"/>
          </a:p>
          <a:p>
            <a:r>
              <a:rPr lang="fr-FR" sz="1500" dirty="0"/>
              <a:t>Évaluation </a:t>
            </a:r>
            <a:r>
              <a:rPr lang="fr-FR" sz="1500" dirty="0" err="1"/>
              <a:t>CléA</a:t>
            </a:r>
            <a:r>
              <a:rPr lang="fr-FR" sz="1500" dirty="0"/>
              <a:t> </a:t>
            </a:r>
            <a:endParaRPr lang="fr-FR" sz="1500" dirty="0">
              <a:cs typeface="Calibri"/>
            </a:endParaRPr>
          </a:p>
          <a:p>
            <a:r>
              <a:rPr lang="fr-FR" sz="1500" dirty="0">
                <a:ea typeface="+mn-lt"/>
                <a:cs typeface="+mn-lt"/>
              </a:rPr>
              <a:t>L'évaluation </a:t>
            </a:r>
            <a:r>
              <a:rPr lang="fr-FR" sz="1500" dirty="0" err="1">
                <a:ea typeface="+mn-lt"/>
                <a:cs typeface="+mn-lt"/>
              </a:rPr>
              <a:t>CléA</a:t>
            </a:r>
            <a:r>
              <a:rPr lang="fr-FR" sz="1500" dirty="0">
                <a:ea typeface="+mn-lt"/>
                <a:cs typeface="+mn-lt"/>
              </a:rPr>
              <a:t> est destinée à toute personne souhaitant certifier ses connaissances et compétences professionnelles. </a:t>
            </a:r>
            <a:endParaRPr lang="fr-FR" sz="1500" dirty="0"/>
          </a:p>
          <a:p>
            <a:r>
              <a:rPr lang="fr-FR" sz="1500" dirty="0" err="1">
                <a:ea typeface="+mn-lt"/>
                <a:cs typeface="+mn-lt"/>
              </a:rPr>
              <a:t>CléA</a:t>
            </a:r>
            <a:r>
              <a:rPr lang="fr-FR" sz="1500" dirty="0">
                <a:ea typeface="+mn-lt"/>
                <a:cs typeface="+mn-lt"/>
              </a:rPr>
              <a:t> est une base indispensable pour  accéder à un emploi ou à un stage, préparer un concours ou une entrée en formation, ou simplement attester de ses capacités.</a:t>
            </a:r>
            <a:endParaRPr lang="fr-FR" sz="1500" dirty="0"/>
          </a:p>
          <a:p>
            <a:pPr marL="0" indent="0">
              <a:buNone/>
            </a:pPr>
            <a:endParaRPr lang="fr-FR" sz="1500" dirty="0"/>
          </a:p>
          <a:p>
            <a:r>
              <a:rPr lang="fr-FR" sz="1500" dirty="0">
                <a:ea typeface="+mn-lt"/>
                <a:cs typeface="+mn-lt"/>
              </a:rPr>
              <a:t>Insertion professionnelle</a:t>
            </a:r>
            <a:endParaRPr lang="fr-FR" sz="1500" dirty="0"/>
          </a:p>
          <a:p>
            <a:r>
              <a:rPr lang="fr-FR" sz="1500" dirty="0"/>
              <a:t>Élaboration projet professionnel (EPP)</a:t>
            </a:r>
            <a:endParaRPr lang="fr-FR" sz="1500" dirty="0">
              <a:cs typeface="Calibri"/>
            </a:endParaRPr>
          </a:p>
          <a:p>
            <a:r>
              <a:rPr lang="fr-FR" sz="1500" dirty="0">
                <a:ea typeface="+mn-lt"/>
                <a:cs typeface="+mn-lt"/>
              </a:rPr>
              <a:t>Formation pour les demandeurs d'emploi sans projet professionnel défini et/ou validé ou pour un projet validé mais qui nécessite une action préparatoire. </a:t>
            </a:r>
            <a:endParaRPr lang="fr-FR" sz="1500" dirty="0"/>
          </a:p>
          <a:p>
            <a:r>
              <a:rPr lang="fr-FR" sz="1500" dirty="0">
                <a:ea typeface="+mn-lt"/>
                <a:cs typeface="+mn-lt"/>
              </a:rPr>
              <a:t>Accompagnement à l'élaboration du projet professionnel. </a:t>
            </a:r>
            <a:endParaRPr lang="fr-FR" sz="1500" dirty="0"/>
          </a:p>
          <a:p>
            <a:pPr marL="0" indent="0">
              <a:buNone/>
            </a:pPr>
            <a:endParaRPr lang="fr-FR" sz="1500" dirty="0"/>
          </a:p>
          <a:p>
            <a:r>
              <a:rPr lang="fr-FR" sz="1500" dirty="0">
                <a:ea typeface="+mn-lt"/>
                <a:cs typeface="+mn-lt"/>
              </a:rPr>
              <a:t>Formation</a:t>
            </a:r>
            <a:endParaRPr lang="fr-FR" sz="1500" dirty="0"/>
          </a:p>
          <a:p>
            <a:r>
              <a:rPr lang="fr-FR" sz="1500" dirty="0"/>
              <a:t>Formateur Professionnel d'Adultes</a:t>
            </a:r>
            <a:endParaRPr lang="fr-FR" sz="1500" dirty="0">
              <a:cs typeface="Calibri"/>
            </a:endParaRPr>
          </a:p>
          <a:p>
            <a:r>
              <a:rPr lang="fr-FR" sz="1500" dirty="0">
                <a:ea typeface="+mn-lt"/>
                <a:cs typeface="+mn-lt"/>
              </a:rPr>
              <a:t>Formation pour les demandeurs d'emploi  souhaitant devenir Formateur pour Adultes. La formation se déroule à Orléans et concerne les personnes ayant 3 ans d'expériences professionnelle et un engagement pour la formation.</a:t>
            </a:r>
            <a:endParaRPr lang="fr-FR" sz="1500" dirty="0"/>
          </a:p>
          <a:p>
            <a:endParaRPr lang="fr-FR" sz="800" dirty="0">
              <a:cs typeface="Calibri"/>
            </a:endParaRPr>
          </a:p>
        </p:txBody>
      </p:sp>
    </p:spTree>
    <p:extLst>
      <p:ext uri="{BB962C8B-B14F-4D97-AF65-F5344CB8AC3E}">
        <p14:creationId xmlns:p14="http://schemas.microsoft.com/office/powerpoint/2010/main" val="1738584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AEC27801-4F32-7B9A-3D7A-F5165933C9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5" name="Image 4">
            <a:extLst>
              <a:ext uri="{FF2B5EF4-FFF2-40B4-BE49-F238E27FC236}">
                <a16:creationId xmlns:a16="http://schemas.microsoft.com/office/drawing/2014/main" id="{79E29FB5-2561-216B-DB8B-D0A7AA2DCE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A4AAD107-6962-6F8D-9DFB-CD308EF58F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33374DF9-98B5-C1A0-ECF9-9A20D8DC2CE1}"/>
              </a:ext>
            </a:extLst>
          </p:cNvPr>
          <p:cNvSpPr>
            <a:spLocks noGrp="1"/>
          </p:cNvSpPr>
          <p:nvPr>
            <p:ph idx="1"/>
          </p:nvPr>
        </p:nvSpPr>
        <p:spPr>
          <a:xfrm>
            <a:off x="5526156" y="887281"/>
            <a:ext cx="5827644" cy="5289681"/>
          </a:xfrm>
        </p:spPr>
        <p:txBody>
          <a:bodyPr vert="horz" lIns="91440" tIns="45720" rIns="91440" bIns="45720" rtlCol="0" anchor="t">
            <a:normAutofit fontScale="32500" lnSpcReduction="20000"/>
          </a:bodyPr>
          <a:lstStyle/>
          <a:p>
            <a:endParaRPr lang="fr-FR" sz="1100" dirty="0"/>
          </a:p>
          <a:p>
            <a:endParaRPr lang="fr-FR" sz="1100" dirty="0">
              <a:cs typeface="Calibri" panose="020F0502020204030204"/>
            </a:endParaRPr>
          </a:p>
          <a:p>
            <a:r>
              <a:rPr lang="fr-FR" sz="5600" dirty="0">
                <a:ea typeface="+mn-lt"/>
                <a:cs typeface="+mn-lt"/>
              </a:rPr>
              <a:t>Sanitaire &amp; Social</a:t>
            </a:r>
            <a:endParaRPr lang="fr-FR" sz="5600" dirty="0"/>
          </a:p>
          <a:p>
            <a:r>
              <a:rPr lang="fr-FR" sz="5600" dirty="0"/>
              <a:t>Auxiliaire Ambulancier</a:t>
            </a:r>
            <a:endParaRPr lang="fr-FR" sz="5600" dirty="0">
              <a:cs typeface="Calibri"/>
            </a:endParaRPr>
          </a:p>
          <a:p>
            <a:r>
              <a:rPr lang="fr-FR" sz="5600" dirty="0">
                <a:ea typeface="+mn-lt"/>
                <a:cs typeface="+mn-lt"/>
              </a:rPr>
              <a:t>La certification Auxiliaire Ambulancier a pour objectif d'assurer les gestes d'urgence adaptés à l'état du patient, de prévenir la transmission d'infections, d'apprendre à utiliser les techniques préventives de manutention</a:t>
            </a:r>
            <a:endParaRPr lang="fr-FR" sz="5600" dirty="0"/>
          </a:p>
          <a:p>
            <a:r>
              <a:rPr lang="fr-FR" sz="5600" dirty="0">
                <a:ea typeface="+mn-lt"/>
                <a:cs typeface="+mn-lt"/>
              </a:rPr>
              <a:t>et d'assurer la sécurité du transport sanitaire.</a:t>
            </a:r>
            <a:endParaRPr lang="fr-FR" sz="5600" dirty="0"/>
          </a:p>
          <a:p>
            <a:endParaRPr lang="fr-FR" sz="5600" dirty="0"/>
          </a:p>
          <a:p>
            <a:r>
              <a:rPr lang="fr-FR" sz="5600" dirty="0">
                <a:ea typeface="+mn-lt"/>
                <a:cs typeface="+mn-lt"/>
              </a:rPr>
              <a:t>Hygiène</a:t>
            </a:r>
            <a:endParaRPr lang="fr-FR" sz="5600" dirty="0"/>
          </a:p>
          <a:p>
            <a:r>
              <a:rPr lang="fr-FR" sz="5600" dirty="0"/>
              <a:t>Agent de propreté</a:t>
            </a:r>
            <a:endParaRPr lang="fr-FR" sz="5600" dirty="0">
              <a:cs typeface="Calibri"/>
            </a:endParaRPr>
          </a:p>
          <a:p>
            <a:r>
              <a:rPr lang="fr-FR" sz="5600" dirty="0">
                <a:ea typeface="+mn-lt"/>
                <a:cs typeface="+mn-lt"/>
              </a:rPr>
              <a:t>La formation d'Agent de Propreté permet aux demandeurs d’emploi de s’orienter vers le secteur du nettoyage et de se former au métier d’agent de propreté.</a:t>
            </a:r>
            <a:endParaRPr lang="fr-FR" sz="5600" dirty="0"/>
          </a:p>
          <a:p>
            <a:endParaRPr lang="fr-FR" sz="5600" dirty="0"/>
          </a:p>
          <a:p>
            <a:endParaRPr lang="fr-FR" sz="5600" dirty="0"/>
          </a:p>
          <a:p>
            <a:r>
              <a:rPr lang="fr-FR" sz="5600" dirty="0">
                <a:ea typeface="+mn-lt"/>
                <a:cs typeface="+mn-lt"/>
              </a:rPr>
              <a:t>Compétences techniques, vocabulaire, écrits professionnels, etc.</a:t>
            </a:r>
            <a:endParaRPr lang="fr-FR" sz="5600" dirty="0"/>
          </a:p>
          <a:p>
            <a:endParaRPr lang="fr-FR" sz="1100" dirty="0">
              <a:cs typeface="Calibri"/>
            </a:endParaRPr>
          </a:p>
        </p:txBody>
      </p:sp>
    </p:spTree>
    <p:extLst>
      <p:ext uri="{BB962C8B-B14F-4D97-AF65-F5344CB8AC3E}">
        <p14:creationId xmlns:p14="http://schemas.microsoft.com/office/powerpoint/2010/main" val="418850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9" name="Image 8">
            <a:extLst>
              <a:ext uri="{FF2B5EF4-FFF2-40B4-BE49-F238E27FC236}">
                <a16:creationId xmlns:a16="http://schemas.microsoft.com/office/drawing/2014/main" id="{957E4A2A-3EB7-DC09-26BB-D3A85421F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7" name="Image 6">
            <a:extLst>
              <a:ext uri="{FF2B5EF4-FFF2-40B4-BE49-F238E27FC236}">
                <a16:creationId xmlns:a16="http://schemas.microsoft.com/office/drawing/2014/main" id="{C0E9327E-F92F-148F-C7A5-9057533EC1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52038716-AD5E-944E-39B2-9192406144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E4751962-5C80-79F2-52E8-E9BE91140116}"/>
              </a:ext>
            </a:extLst>
          </p:cNvPr>
          <p:cNvSpPr>
            <a:spLocks noGrp="1"/>
          </p:cNvSpPr>
          <p:nvPr>
            <p:ph idx="1"/>
          </p:nvPr>
        </p:nvSpPr>
        <p:spPr>
          <a:xfrm>
            <a:off x="5526156" y="887281"/>
            <a:ext cx="5827644" cy="5289681"/>
          </a:xfrm>
        </p:spPr>
        <p:txBody>
          <a:bodyPr vert="horz" lIns="91440" tIns="45720" rIns="91440" bIns="45720" rtlCol="0" anchor="t">
            <a:normAutofit lnSpcReduction="10000"/>
          </a:bodyPr>
          <a:lstStyle/>
          <a:p>
            <a:r>
              <a:rPr lang="fr-FR" sz="1800" dirty="0">
                <a:ea typeface="+mn-lt"/>
                <a:cs typeface="+mn-lt"/>
              </a:rPr>
              <a:t>Langue</a:t>
            </a:r>
            <a:endParaRPr lang="fr-FR" sz="1800" dirty="0">
              <a:cs typeface="Calibri" panose="020F0502020204030204"/>
            </a:endParaRPr>
          </a:p>
          <a:p>
            <a:r>
              <a:rPr lang="fr-FR" sz="1800" dirty="0"/>
              <a:t>Visa Anglais Pro</a:t>
            </a:r>
            <a:endParaRPr lang="fr-FR" sz="1800" dirty="0">
              <a:cs typeface="Calibri"/>
            </a:endParaRPr>
          </a:p>
          <a:p>
            <a:r>
              <a:rPr lang="fr-FR" sz="1800" dirty="0">
                <a:ea typeface="+mn-lt"/>
                <a:cs typeface="+mn-lt"/>
              </a:rPr>
              <a:t>La formation en Langue Anglaise permet aux  personnes d'acquérir les bases à l'écrit comme à l'orale afin d'optimiser leur recherche d'emploi ou leur évolution professionnelle.</a:t>
            </a:r>
            <a:endParaRPr lang="fr-FR" sz="1800" dirty="0"/>
          </a:p>
          <a:p>
            <a:r>
              <a:rPr lang="fr-FR" sz="1800" dirty="0">
                <a:ea typeface="+mn-lt"/>
                <a:cs typeface="+mn-lt"/>
              </a:rPr>
              <a:t>Formation</a:t>
            </a:r>
            <a:endParaRPr lang="fr-FR" sz="1800" dirty="0"/>
          </a:p>
          <a:p>
            <a:r>
              <a:rPr lang="fr-FR" sz="1800" dirty="0"/>
              <a:t>Visa Eco Citoyen</a:t>
            </a:r>
            <a:endParaRPr lang="fr-FR" sz="1800" dirty="0">
              <a:cs typeface="Calibri"/>
            </a:endParaRPr>
          </a:p>
          <a:p>
            <a:r>
              <a:rPr lang="fr-FR" sz="1800" dirty="0">
                <a:ea typeface="+mn-lt"/>
                <a:cs typeface="+mn-lt"/>
              </a:rPr>
              <a:t>La formation Visa Eco Citoyen permet à toute personne de plus de 16 ans et sorti du système scolaire de se familiariser avec les actes de la vie sociale et professionnelle.</a:t>
            </a:r>
            <a:endParaRPr lang="fr-FR" sz="1800" dirty="0"/>
          </a:p>
          <a:p>
            <a:r>
              <a:rPr lang="fr-FR" sz="1800" dirty="0">
                <a:ea typeface="+mn-lt"/>
                <a:cs typeface="+mn-lt"/>
              </a:rPr>
              <a:t>Remise à niveau</a:t>
            </a:r>
            <a:endParaRPr lang="fr-FR" sz="1800" dirty="0"/>
          </a:p>
          <a:p>
            <a:r>
              <a:rPr lang="fr-FR" sz="1800" dirty="0"/>
              <a:t>RAN FLE/FLI/ALPHA</a:t>
            </a:r>
            <a:endParaRPr lang="fr-FR" sz="1800" dirty="0">
              <a:cs typeface="Calibri"/>
            </a:endParaRPr>
          </a:p>
          <a:p>
            <a:r>
              <a:rPr lang="fr-FR" sz="1800" dirty="0">
                <a:ea typeface="+mn-lt"/>
                <a:cs typeface="+mn-lt"/>
              </a:rPr>
              <a:t>La remise à niveau en FLE/FLI/ALPHA permet aux demandeurs d'emploi sans qualification ou certification professionnelle de sécuriser leur parcours en acquérant le socle de connaissances nécessaires.</a:t>
            </a:r>
            <a:endParaRPr lang="fr-FR" sz="1800" dirty="0"/>
          </a:p>
          <a:p>
            <a:endParaRPr lang="fr-FR" sz="1400" dirty="0">
              <a:cs typeface="Calibri"/>
            </a:endParaRPr>
          </a:p>
        </p:txBody>
      </p:sp>
    </p:spTree>
    <p:extLst>
      <p:ext uri="{BB962C8B-B14F-4D97-AF65-F5344CB8AC3E}">
        <p14:creationId xmlns:p14="http://schemas.microsoft.com/office/powerpoint/2010/main" val="111401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14E22B37-CE9C-AD19-1B01-0817712943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9" name="Image 8">
            <a:extLst>
              <a:ext uri="{FF2B5EF4-FFF2-40B4-BE49-F238E27FC236}">
                <a16:creationId xmlns:a16="http://schemas.microsoft.com/office/drawing/2014/main" id="{76AD020E-94FF-315A-C75D-3AE86C5988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A2D7DA05-6F90-A28A-00E4-6F1BBC95BC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56053A26-E26C-1FB3-4133-0FB30288C2D7}"/>
              </a:ext>
            </a:extLst>
          </p:cNvPr>
          <p:cNvSpPr>
            <a:spLocks noGrp="1"/>
          </p:cNvSpPr>
          <p:nvPr>
            <p:ph idx="1"/>
          </p:nvPr>
        </p:nvSpPr>
        <p:spPr>
          <a:xfrm>
            <a:off x="5526156" y="887281"/>
            <a:ext cx="5827644" cy="5289681"/>
          </a:xfrm>
        </p:spPr>
        <p:txBody>
          <a:bodyPr vert="horz" lIns="91440" tIns="45720" rIns="91440" bIns="45720" rtlCol="0" anchor="t">
            <a:normAutofit fontScale="92500" lnSpcReduction="20000"/>
          </a:bodyPr>
          <a:lstStyle/>
          <a:p>
            <a:endParaRPr lang="fr-FR" sz="1000" dirty="0"/>
          </a:p>
          <a:p>
            <a:endParaRPr lang="fr-FR" sz="1000" dirty="0">
              <a:cs typeface="Calibri" panose="020F0502020204030204"/>
            </a:endParaRPr>
          </a:p>
          <a:p>
            <a:r>
              <a:rPr lang="fr-FR" sz="1700" dirty="0">
                <a:ea typeface="+mn-lt"/>
                <a:cs typeface="+mn-lt"/>
              </a:rPr>
              <a:t>Formation</a:t>
            </a:r>
            <a:endParaRPr lang="fr-FR" sz="1700" dirty="0"/>
          </a:p>
          <a:p>
            <a:r>
              <a:rPr lang="fr-FR" sz="1700" dirty="0"/>
              <a:t>Visa Compétences Professionnelles </a:t>
            </a:r>
            <a:endParaRPr lang="fr-FR" sz="1700" dirty="0">
              <a:cs typeface="Calibri"/>
            </a:endParaRPr>
          </a:p>
          <a:p>
            <a:r>
              <a:rPr lang="fr-FR" sz="1700" dirty="0"/>
              <a:t>La formation Visa Compétences Professionnelles permet d'apprendre à communiquer professionnellement, travailler en équipe, respecter les règles, comprendre son environnement de travail, prendre des initiatives.</a:t>
            </a:r>
            <a:endParaRPr lang="fr-FR" sz="1700" dirty="0">
              <a:cs typeface="Calibri"/>
            </a:endParaRPr>
          </a:p>
          <a:p>
            <a:r>
              <a:rPr lang="fr-FR" sz="1700" dirty="0">
                <a:ea typeface="+mn-lt"/>
                <a:cs typeface="+mn-lt"/>
              </a:rPr>
              <a:t>Formation</a:t>
            </a:r>
            <a:endParaRPr lang="fr-FR" sz="1700" dirty="0"/>
          </a:p>
          <a:p>
            <a:r>
              <a:rPr lang="fr-FR" sz="1700" dirty="0"/>
              <a:t>Visa Pro Numérique </a:t>
            </a:r>
            <a:endParaRPr lang="fr-FR" sz="1700" dirty="0">
              <a:cs typeface="Calibri"/>
            </a:endParaRPr>
          </a:p>
          <a:p>
            <a:r>
              <a:rPr lang="fr-FR" sz="1700" dirty="0"/>
              <a:t>La formation Visa Pro Numérique permet d'appréhender Windows. </a:t>
            </a:r>
            <a:endParaRPr lang="fr-FR" sz="1700" dirty="0">
              <a:cs typeface="Calibri"/>
            </a:endParaRPr>
          </a:p>
          <a:p>
            <a:endParaRPr lang="fr-FR" sz="1700" dirty="0"/>
          </a:p>
          <a:p>
            <a:r>
              <a:rPr lang="fr-FR" sz="1700" dirty="0"/>
              <a:t>Avec l'utilisation du traitement de texte, du tableur, la navigation sur le web, mais aussi envoyer et recevoir un message.</a:t>
            </a:r>
            <a:endParaRPr lang="fr-FR" sz="1700" dirty="0">
              <a:cs typeface="Calibri"/>
            </a:endParaRPr>
          </a:p>
          <a:p>
            <a:r>
              <a:rPr lang="fr-FR" sz="1700" dirty="0">
                <a:ea typeface="+mn-lt"/>
                <a:cs typeface="+mn-lt"/>
              </a:rPr>
              <a:t>Formation</a:t>
            </a:r>
            <a:endParaRPr lang="fr-FR" sz="1700" dirty="0"/>
          </a:p>
          <a:p>
            <a:r>
              <a:rPr lang="fr-FR" sz="1700" dirty="0"/>
              <a:t>Visa 3 en 1 </a:t>
            </a:r>
            <a:endParaRPr lang="fr-FR" sz="1700" dirty="0">
              <a:cs typeface="Calibri"/>
            </a:endParaRPr>
          </a:p>
          <a:p>
            <a:r>
              <a:rPr lang="fr-FR" sz="1700" dirty="0"/>
              <a:t>La formation Visa 3 en 1 permet d’acquérir ou de réactualiser ses connaissances en français, calcul et raisonnement logique. La formation est individualisée et contextualisée.</a:t>
            </a:r>
            <a:endParaRPr lang="fr-FR" sz="1700" dirty="0">
              <a:cs typeface="Calibri"/>
            </a:endParaRPr>
          </a:p>
          <a:p>
            <a:endParaRPr lang="fr-FR" sz="1000" dirty="0">
              <a:cs typeface="Calibri"/>
            </a:endParaRPr>
          </a:p>
        </p:txBody>
      </p:sp>
    </p:spTree>
    <p:extLst>
      <p:ext uri="{BB962C8B-B14F-4D97-AF65-F5344CB8AC3E}">
        <p14:creationId xmlns:p14="http://schemas.microsoft.com/office/powerpoint/2010/main" val="393389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008C6AE3-FAAE-B570-60A5-89D83C051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5" name="Image 4">
            <a:extLst>
              <a:ext uri="{FF2B5EF4-FFF2-40B4-BE49-F238E27FC236}">
                <a16:creationId xmlns:a16="http://schemas.microsoft.com/office/drawing/2014/main" id="{ABDDAD81-040B-B3BD-16A7-2BAC982417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9" name="Image 8">
            <a:extLst>
              <a:ext uri="{FF2B5EF4-FFF2-40B4-BE49-F238E27FC236}">
                <a16:creationId xmlns:a16="http://schemas.microsoft.com/office/drawing/2014/main" id="{092B7190-97C4-AEEF-38C2-FDC7FC2FC6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72368558-3444-F43E-2CB7-DFF4827B2A3E}"/>
              </a:ext>
            </a:extLst>
          </p:cNvPr>
          <p:cNvSpPr>
            <a:spLocks noGrp="1"/>
          </p:cNvSpPr>
          <p:nvPr>
            <p:ph idx="1"/>
          </p:nvPr>
        </p:nvSpPr>
        <p:spPr>
          <a:xfrm>
            <a:off x="5526156" y="887281"/>
            <a:ext cx="5827644" cy="5289681"/>
          </a:xfrm>
        </p:spPr>
        <p:txBody>
          <a:bodyPr vert="horz" lIns="91440" tIns="45720" rIns="91440" bIns="45720" rtlCol="0" anchor="t">
            <a:normAutofit fontScale="92500" lnSpcReduction="20000"/>
          </a:bodyPr>
          <a:lstStyle/>
          <a:p>
            <a:r>
              <a:rPr lang="fr-FR" sz="1900" dirty="0"/>
              <a:t>Nos centres en Région Centre-Val de Loire</a:t>
            </a:r>
            <a:endParaRPr lang="fr-FR" sz="1900" dirty="0">
              <a:cs typeface="Calibri" panose="020F0502020204030204"/>
            </a:endParaRPr>
          </a:p>
          <a:p>
            <a:endParaRPr lang="fr-FR" sz="1900" dirty="0"/>
          </a:p>
          <a:p>
            <a:r>
              <a:rPr lang="fr-FR" sz="1900" dirty="0"/>
              <a:t>Bourges</a:t>
            </a:r>
            <a:endParaRPr lang="fr-FR" sz="1900" dirty="0">
              <a:cs typeface="Calibri"/>
            </a:endParaRPr>
          </a:p>
          <a:p>
            <a:r>
              <a:rPr lang="fr-FR" sz="1900" dirty="0">
                <a:ea typeface="+mn-lt"/>
                <a:cs typeface="+mn-lt"/>
              </a:rPr>
              <a:t>02 57 48 03 17  </a:t>
            </a:r>
            <a:endParaRPr lang="fr-FR" sz="1900" dirty="0"/>
          </a:p>
          <a:p>
            <a:r>
              <a:rPr lang="fr-FR" sz="1900" dirty="0">
                <a:ea typeface="+mn-lt"/>
                <a:cs typeface="+mn-lt"/>
              </a:rPr>
              <a:t>3 rue Charles Durand – RDC – 18000 BOURGES</a:t>
            </a:r>
            <a:endParaRPr lang="fr-FR" sz="1900" dirty="0"/>
          </a:p>
          <a:p>
            <a:r>
              <a:rPr lang="fr-FR" sz="1900" dirty="0"/>
              <a:t>Tours</a:t>
            </a:r>
            <a:endParaRPr lang="fr-FR" sz="1900" dirty="0">
              <a:cs typeface="Calibri"/>
            </a:endParaRPr>
          </a:p>
          <a:p>
            <a:r>
              <a:rPr lang="fr-FR" sz="1900" dirty="0">
                <a:ea typeface="+mn-lt"/>
                <a:cs typeface="+mn-lt"/>
              </a:rPr>
              <a:t>02 52 48 00 64 </a:t>
            </a:r>
            <a:endParaRPr lang="fr-FR" sz="1900" dirty="0"/>
          </a:p>
          <a:p>
            <a:r>
              <a:rPr lang="fr-FR" sz="1900" dirty="0">
                <a:ea typeface="+mn-lt"/>
                <a:cs typeface="+mn-lt"/>
              </a:rPr>
              <a:t>Le QUB – 8bis rue Daniel Mayer – 3ème étage – 37000 TOURS</a:t>
            </a:r>
            <a:endParaRPr lang="fr-FR" sz="1900" dirty="0"/>
          </a:p>
          <a:p>
            <a:r>
              <a:rPr lang="fr-FR" sz="1900" dirty="0"/>
              <a:t>Vendôme</a:t>
            </a:r>
            <a:endParaRPr lang="fr-FR" sz="1900" dirty="0">
              <a:cs typeface="Calibri"/>
            </a:endParaRPr>
          </a:p>
          <a:p>
            <a:r>
              <a:rPr lang="fr-FR" sz="1900" dirty="0">
                <a:ea typeface="+mn-lt"/>
                <a:cs typeface="+mn-lt"/>
              </a:rPr>
              <a:t>02 78 84 02 75  </a:t>
            </a:r>
            <a:endParaRPr lang="fr-FR" sz="1900" dirty="0"/>
          </a:p>
          <a:p>
            <a:r>
              <a:rPr lang="fr-FR" sz="1900" dirty="0">
                <a:ea typeface="+mn-lt"/>
                <a:cs typeface="+mn-lt"/>
              </a:rPr>
              <a:t>1 avenue des Cités Unies d’Europe – Bâtiment C – RDC – 41100 VENDOME</a:t>
            </a:r>
            <a:endParaRPr lang="fr-FR" sz="1900" dirty="0"/>
          </a:p>
          <a:p>
            <a:r>
              <a:rPr lang="fr-FR" sz="1900" dirty="0"/>
              <a:t>Orléans</a:t>
            </a:r>
            <a:endParaRPr lang="fr-FR" sz="1900" dirty="0">
              <a:cs typeface="Calibri"/>
            </a:endParaRPr>
          </a:p>
          <a:p>
            <a:r>
              <a:rPr lang="fr-FR" sz="1900" dirty="0">
                <a:ea typeface="+mn-lt"/>
                <a:cs typeface="+mn-lt"/>
              </a:rPr>
              <a:t>02 38 81 16 31 </a:t>
            </a:r>
            <a:endParaRPr lang="fr-FR" sz="1900" dirty="0"/>
          </a:p>
          <a:p>
            <a:r>
              <a:rPr lang="fr-FR" sz="1900" dirty="0">
                <a:ea typeface="+mn-lt"/>
                <a:cs typeface="+mn-lt"/>
              </a:rPr>
              <a:t>Immeuble le Royal – 29 avenue </a:t>
            </a:r>
            <a:r>
              <a:rPr lang="fr-FR" sz="1900" dirty="0" err="1">
                <a:ea typeface="+mn-lt"/>
                <a:cs typeface="+mn-lt"/>
              </a:rPr>
              <a:t>Rocheplatte</a:t>
            </a:r>
            <a:r>
              <a:rPr lang="fr-FR" sz="1900" dirty="0">
                <a:ea typeface="+mn-lt"/>
                <a:cs typeface="+mn-lt"/>
              </a:rPr>
              <a:t> – 8ème étage – 45000 ORLEANS</a:t>
            </a:r>
            <a:endParaRPr lang="fr-FR" sz="1900" dirty="0"/>
          </a:p>
          <a:p>
            <a:endParaRPr lang="fr-FR" sz="1100" dirty="0">
              <a:cs typeface="Calibri"/>
            </a:endParaRPr>
          </a:p>
        </p:txBody>
      </p:sp>
    </p:spTree>
    <p:extLst>
      <p:ext uri="{BB962C8B-B14F-4D97-AF65-F5344CB8AC3E}">
        <p14:creationId xmlns:p14="http://schemas.microsoft.com/office/powerpoint/2010/main" val="18779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E7273E-E5A3-4B1D-BE3E-56F045D92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pPr defTabSz="457200"/>
            <a:endParaRPr lang="en-US"/>
          </a:p>
        </p:txBody>
      </p:sp>
      <p:pic>
        <p:nvPicPr>
          <p:cNvPr id="7" name="Image 6">
            <a:extLst>
              <a:ext uri="{FF2B5EF4-FFF2-40B4-BE49-F238E27FC236}">
                <a16:creationId xmlns:a16="http://schemas.microsoft.com/office/drawing/2014/main" id="{8A3A71CC-18E7-3382-FCB7-695740192E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49" y="887281"/>
            <a:ext cx="3940444" cy="1264314"/>
          </a:xfrm>
          <a:prstGeom prst="rect">
            <a:avLst/>
          </a:prstGeom>
        </p:spPr>
      </p:pic>
      <p:pic>
        <p:nvPicPr>
          <p:cNvPr id="9" name="Image 8">
            <a:extLst>
              <a:ext uri="{FF2B5EF4-FFF2-40B4-BE49-F238E27FC236}">
                <a16:creationId xmlns:a16="http://schemas.microsoft.com/office/drawing/2014/main" id="{51A9466A-F441-3FD7-DAC8-11DD5A7EAF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47" y="2816554"/>
            <a:ext cx="3940445" cy="1231389"/>
          </a:xfrm>
          <a:prstGeom prst="rect">
            <a:avLst/>
          </a:prstGeom>
        </p:spPr>
      </p:pic>
      <p:pic>
        <p:nvPicPr>
          <p:cNvPr id="5" name="Image 4">
            <a:extLst>
              <a:ext uri="{FF2B5EF4-FFF2-40B4-BE49-F238E27FC236}">
                <a16:creationId xmlns:a16="http://schemas.microsoft.com/office/drawing/2014/main" id="{5CE32958-0C8A-21D4-F172-6E1C8676CB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574" y="4443540"/>
            <a:ext cx="1770992" cy="1770992"/>
          </a:xfrm>
          <a:prstGeom prst="rect">
            <a:avLst/>
          </a:prstGeom>
        </p:spPr>
      </p:pic>
      <p:sp>
        <p:nvSpPr>
          <p:cNvPr id="3" name="Espace réservé du contenu 2">
            <a:extLst>
              <a:ext uri="{FF2B5EF4-FFF2-40B4-BE49-F238E27FC236}">
                <a16:creationId xmlns:a16="http://schemas.microsoft.com/office/drawing/2014/main" id="{95801861-EEA7-754C-C718-B2D3AD26BFE6}"/>
              </a:ext>
            </a:extLst>
          </p:cNvPr>
          <p:cNvSpPr>
            <a:spLocks noGrp="1"/>
          </p:cNvSpPr>
          <p:nvPr>
            <p:ph idx="1"/>
          </p:nvPr>
        </p:nvSpPr>
        <p:spPr>
          <a:xfrm>
            <a:off x="5526156" y="887281"/>
            <a:ext cx="5827644" cy="5289681"/>
          </a:xfrm>
        </p:spPr>
        <p:txBody>
          <a:bodyPr vert="horz" lIns="91440" tIns="45720" rIns="91440" bIns="45720" rtlCol="0" anchor="t">
            <a:normAutofit fontScale="92500" lnSpcReduction="10000"/>
          </a:bodyPr>
          <a:lstStyle/>
          <a:p>
            <a:r>
              <a:rPr lang="fr-FR" sz="1200" dirty="0"/>
              <a:t>Découvrez l'ensemble de notre offre de formation en Région Centre-Val de Loire </a:t>
            </a:r>
          </a:p>
          <a:p>
            <a:r>
              <a:rPr lang="fr-FR" sz="1200" dirty="0"/>
              <a:t>Élaboration de projet professionnel (EPP)</a:t>
            </a:r>
            <a:endParaRPr lang="fr-FR" sz="1200" dirty="0">
              <a:cs typeface="Calibri"/>
            </a:endParaRPr>
          </a:p>
          <a:p>
            <a:pPr marL="0" indent="0">
              <a:buNone/>
            </a:pPr>
            <a:endParaRPr lang="fr-FR" sz="1200" dirty="0"/>
          </a:p>
          <a:p>
            <a:r>
              <a:rPr lang="fr-FR" sz="1200" dirty="0"/>
              <a:t>Auxiliaire ambulancier</a:t>
            </a:r>
            <a:endParaRPr lang="fr-FR" sz="1200" dirty="0">
              <a:cs typeface="Calibri"/>
            </a:endParaRPr>
          </a:p>
          <a:p>
            <a:pPr marL="0" indent="0">
              <a:buNone/>
            </a:pPr>
            <a:endParaRPr lang="fr-FR" sz="1200" dirty="0"/>
          </a:p>
          <a:p>
            <a:r>
              <a:rPr lang="fr-FR" sz="1200" dirty="0"/>
              <a:t>Évaluation </a:t>
            </a:r>
            <a:r>
              <a:rPr lang="fr-FR" sz="1200" dirty="0" err="1"/>
              <a:t>CléA</a:t>
            </a:r>
            <a:endParaRPr lang="fr-FR" sz="1200" dirty="0">
              <a:cs typeface="Calibri"/>
            </a:endParaRPr>
          </a:p>
          <a:p>
            <a:pPr marL="0" indent="0">
              <a:buNone/>
            </a:pPr>
            <a:endParaRPr lang="fr-FR" sz="1200" dirty="0"/>
          </a:p>
          <a:p>
            <a:r>
              <a:rPr lang="fr-FR" sz="1200" dirty="0"/>
              <a:t>Visa Pro Numérique </a:t>
            </a:r>
            <a:endParaRPr lang="fr-FR" sz="1200" dirty="0">
              <a:cs typeface="Calibri"/>
            </a:endParaRPr>
          </a:p>
          <a:p>
            <a:pPr marL="0" indent="0">
              <a:buNone/>
            </a:pPr>
            <a:endParaRPr lang="fr-FR" sz="1200" dirty="0"/>
          </a:p>
          <a:p>
            <a:r>
              <a:rPr lang="fr-FR" sz="1200" dirty="0"/>
              <a:t>Visa Anglais Pro</a:t>
            </a:r>
            <a:endParaRPr lang="fr-FR" sz="1200" dirty="0">
              <a:cs typeface="Calibri"/>
            </a:endParaRPr>
          </a:p>
          <a:p>
            <a:pPr marL="0" indent="0">
              <a:buNone/>
            </a:pPr>
            <a:endParaRPr lang="fr-FR" sz="1200" dirty="0"/>
          </a:p>
          <a:p>
            <a:r>
              <a:rPr lang="fr-FR" sz="1200" dirty="0"/>
              <a:t>Visa Compétences Pro </a:t>
            </a:r>
            <a:endParaRPr lang="fr-FR" sz="1200" dirty="0">
              <a:cs typeface="Calibri"/>
            </a:endParaRPr>
          </a:p>
          <a:p>
            <a:pPr marL="0" indent="0">
              <a:buNone/>
            </a:pPr>
            <a:endParaRPr lang="fr-FR" sz="1200" dirty="0"/>
          </a:p>
          <a:p>
            <a:r>
              <a:rPr lang="fr-FR" sz="1200" dirty="0"/>
              <a:t>Visa 3 en 1</a:t>
            </a:r>
            <a:endParaRPr lang="fr-FR" sz="1200" dirty="0">
              <a:cs typeface="Calibri"/>
            </a:endParaRPr>
          </a:p>
          <a:p>
            <a:pPr marL="0" indent="0">
              <a:buNone/>
            </a:pPr>
            <a:endParaRPr lang="fr-FR" sz="1200" dirty="0"/>
          </a:p>
          <a:p>
            <a:r>
              <a:rPr lang="fr-FR" sz="1200" dirty="0"/>
              <a:t>Agent de propreté</a:t>
            </a:r>
            <a:endParaRPr lang="fr-FR" sz="1200" dirty="0">
              <a:cs typeface="Calibri"/>
            </a:endParaRPr>
          </a:p>
          <a:p>
            <a:pPr marL="0" indent="0">
              <a:buNone/>
            </a:pPr>
            <a:endParaRPr lang="fr-FR" sz="1200" dirty="0"/>
          </a:p>
          <a:p>
            <a:r>
              <a:rPr lang="fr-FR" sz="1200" dirty="0"/>
              <a:t>Visa éco citoyen</a:t>
            </a:r>
            <a:endParaRPr lang="fr-FR" sz="1200" dirty="0">
              <a:cs typeface="Calibri"/>
            </a:endParaRPr>
          </a:p>
          <a:p>
            <a:pPr marL="0" indent="0">
              <a:buNone/>
            </a:pPr>
            <a:endParaRPr lang="fr-FR" sz="1200" dirty="0"/>
          </a:p>
          <a:p>
            <a:r>
              <a:rPr lang="fr-FR" sz="1200" dirty="0"/>
              <a:t>RAN FLE/FLI/ALPHA</a:t>
            </a:r>
            <a:endParaRPr lang="fr-FR" sz="1200" dirty="0">
              <a:cs typeface="Calibri"/>
            </a:endParaRPr>
          </a:p>
          <a:p>
            <a:pPr marL="0" indent="0">
              <a:buNone/>
            </a:pPr>
            <a:endParaRPr lang="fr-FR" sz="500" dirty="0"/>
          </a:p>
          <a:p>
            <a:endParaRPr lang="fr-FR" sz="500" dirty="0">
              <a:cs typeface="Calibri"/>
            </a:endParaRPr>
          </a:p>
        </p:txBody>
      </p:sp>
    </p:spTree>
    <p:extLst>
      <p:ext uri="{BB962C8B-B14F-4D97-AF65-F5344CB8AC3E}">
        <p14:creationId xmlns:p14="http://schemas.microsoft.com/office/powerpoint/2010/main" val="17100520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13275</TotalTime>
  <Words>1336</Words>
  <Application>Microsoft Office PowerPoint</Application>
  <PresentationFormat>Grand écran</PresentationFormat>
  <Paragraphs>148</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Calibri Light</vt:lpstr>
      <vt:lpstr>Thème Office</vt:lpstr>
      <vt:lpstr> Centre de formation spécialisé en Sanitaire et Social, Services à la Personne, Savoirs de Base et Insertion Professionnelle.   ASSOFAC s'impose depuis 50 ans comme un acteur attentif aux évolutions et attentes de ses apprenants.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Accueil</dc:creator>
  <cp:lastModifiedBy>Accueil</cp:lastModifiedBy>
  <cp:revision>42</cp:revision>
  <dcterms:created xsi:type="dcterms:W3CDTF">2022-06-16T07:27:09Z</dcterms:created>
  <dcterms:modified xsi:type="dcterms:W3CDTF">2022-09-15T07:40:44Z</dcterms:modified>
</cp:coreProperties>
</file>